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3"/>
  </p:notesMasterIdLst>
  <p:sldIdLst>
    <p:sldId id="258" r:id="rId4"/>
    <p:sldId id="259" r:id="rId5"/>
    <p:sldId id="260" r:id="rId6"/>
    <p:sldId id="261" r:id="rId7"/>
    <p:sldId id="262" r:id="rId8"/>
    <p:sldId id="263" r:id="rId9"/>
    <p:sldId id="264" r:id="rId10"/>
    <p:sldId id="265" r:id="rId11"/>
    <p:sldId id="266" r:id="rId12"/>
    <p:sldId id="270" r:id="rId13"/>
    <p:sldId id="271" r:id="rId14"/>
    <p:sldId id="268" r:id="rId15"/>
    <p:sldId id="269"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4" r:id="rId37"/>
    <p:sldId id="293" r:id="rId38"/>
    <p:sldId id="295" r:id="rId39"/>
    <p:sldId id="296" r:id="rId40"/>
    <p:sldId id="299" r:id="rId41"/>
    <p:sldId id="300" r:id="rId42"/>
    <p:sldId id="301" r:id="rId43"/>
    <p:sldId id="303" r:id="rId44"/>
    <p:sldId id="302" r:id="rId45"/>
    <p:sldId id="304" r:id="rId46"/>
    <p:sldId id="305" r:id="rId47"/>
    <p:sldId id="306" r:id="rId48"/>
    <p:sldId id="307" r:id="rId49"/>
    <p:sldId id="308" r:id="rId50"/>
    <p:sldId id="310" r:id="rId51"/>
    <p:sldId id="311" r:id="rId52"/>
    <p:sldId id="312" r:id="rId53"/>
    <p:sldId id="317" r:id="rId54"/>
    <p:sldId id="315" r:id="rId55"/>
    <p:sldId id="316" r:id="rId56"/>
    <p:sldId id="314" r:id="rId57"/>
    <p:sldId id="318" r:id="rId58"/>
    <p:sldId id="319" r:id="rId59"/>
    <p:sldId id="320" r:id="rId60"/>
    <p:sldId id="321" r:id="rId61"/>
    <p:sldId id="323" r:id="rId62"/>
    <p:sldId id="324" r:id="rId63"/>
    <p:sldId id="325" r:id="rId64"/>
    <p:sldId id="326" r:id="rId65"/>
    <p:sldId id="327" r:id="rId66"/>
    <p:sldId id="328" r:id="rId67"/>
    <p:sldId id="329" r:id="rId68"/>
    <p:sldId id="330" r:id="rId69"/>
    <p:sldId id="335" r:id="rId70"/>
    <p:sldId id="332" r:id="rId71"/>
    <p:sldId id="333" r:id="rId72"/>
    <p:sldId id="334" r:id="rId73"/>
    <p:sldId id="257" r:id="rId74"/>
    <p:sldId id="331" r:id="rId75"/>
    <p:sldId id="256" r:id="rId76"/>
    <p:sldId id="336" r:id="rId77"/>
    <p:sldId id="337" r:id="rId78"/>
    <p:sldId id="338" r:id="rId79"/>
    <p:sldId id="339" r:id="rId80"/>
    <p:sldId id="340" r:id="rId81"/>
    <p:sldId id="341"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432" y="-90"/>
      </p:cViewPr>
      <p:guideLst>
        <p:guide orient="horz" pos="2160"/>
        <p:guide pos="2880"/>
      </p:guideLst>
    </p:cSldViewPr>
  </p:slideViewPr>
  <p:notesTextViewPr>
    <p:cViewPr>
      <p:scale>
        <a:sx n="1" d="1"/>
        <a:sy n="1" d="1"/>
      </p:scale>
      <p:origin x="0" y="0"/>
    </p:cViewPr>
  </p:notesTextViewPr>
  <p:sorterViewPr>
    <p:cViewPr>
      <p:scale>
        <a:sx n="100" d="100"/>
        <a:sy n="100" d="100"/>
      </p:scale>
      <p:origin x="0" y="14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272D55-5919-422B-9B88-8E573AE3FFC9}" type="datetimeFigureOut">
              <a:rPr lang="en-IN" smtClean="0"/>
              <a:pPr/>
              <a:t>04-03-2016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17901E-086E-45E5-9748-2C4AB2DCE8C6}" type="slidenum">
              <a:rPr lang="en-IN" smtClean="0"/>
              <a:pPr/>
              <a:t>‹#›</a:t>
            </a:fld>
            <a:endParaRPr lang="en-IN"/>
          </a:p>
        </p:txBody>
      </p:sp>
    </p:spTree>
    <p:extLst>
      <p:ext uri="{BB962C8B-B14F-4D97-AF65-F5344CB8AC3E}">
        <p14:creationId xmlns:p14="http://schemas.microsoft.com/office/powerpoint/2010/main" xmlns="" val="1755189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Valvulitis</a:t>
            </a:r>
            <a:r>
              <a:rPr lang="en-IN" dirty="0" smtClean="0"/>
              <a:t>. (A) Gross appearance of the mitral valve</a:t>
            </a:r>
          </a:p>
          <a:p>
            <a:r>
              <a:rPr lang="en-IN" dirty="0" smtClean="0"/>
              <a:t>shows characteristic tiny, </a:t>
            </a:r>
            <a:r>
              <a:rPr lang="en-IN" dirty="0" err="1" smtClean="0"/>
              <a:t>wartlike</a:t>
            </a:r>
            <a:r>
              <a:rPr lang="en-IN" dirty="0" smtClean="0"/>
              <a:t> verrucae or </a:t>
            </a:r>
            <a:r>
              <a:rPr lang="en-IN" dirty="0" err="1" smtClean="0"/>
              <a:t>vegetations</a:t>
            </a:r>
            <a:r>
              <a:rPr lang="en-IN" dirty="0" smtClean="0"/>
              <a:t> on its</a:t>
            </a:r>
          </a:p>
          <a:p>
            <a:r>
              <a:rPr lang="en-IN" dirty="0" smtClean="0"/>
              <a:t>inflow side (atrial surface). (B) Similar verrucae on the ventricular</a:t>
            </a:r>
          </a:p>
          <a:p>
            <a:r>
              <a:rPr lang="en-IN" dirty="0" smtClean="0"/>
              <a:t>surface of the aortic valve. The verrucae are sterile and small and</a:t>
            </a:r>
          </a:p>
          <a:p>
            <a:r>
              <a:rPr lang="en-IN" dirty="0" smtClean="0"/>
              <a:t>only rarely result in embolization (unlike </a:t>
            </a:r>
            <a:r>
              <a:rPr lang="en-IN" dirty="0" err="1" smtClean="0"/>
              <a:t>vegetations</a:t>
            </a:r>
            <a:r>
              <a:rPr lang="en-IN" dirty="0" smtClean="0"/>
              <a:t> of bacterial</a:t>
            </a:r>
          </a:p>
          <a:p>
            <a:r>
              <a:rPr lang="en-IN" dirty="0" smtClean="0"/>
              <a:t>endocarditis). (C) Microscopic appearance</a:t>
            </a:r>
            <a:endParaRPr lang="en-IN" dirty="0"/>
          </a:p>
        </p:txBody>
      </p:sp>
      <p:sp>
        <p:nvSpPr>
          <p:cNvPr id="4" name="Slide Number Placeholder 3"/>
          <p:cNvSpPr>
            <a:spLocks noGrp="1"/>
          </p:cNvSpPr>
          <p:nvPr>
            <p:ph type="sldNum" sz="quarter" idx="10"/>
          </p:nvPr>
        </p:nvSpPr>
        <p:spPr/>
        <p:txBody>
          <a:bodyPr/>
          <a:lstStyle/>
          <a:p>
            <a:fld id="{4BC92590-C135-4607-B21F-3D77951E9C48}" type="slidenum">
              <a:rPr lang="en-IN" smtClean="0">
                <a:solidFill>
                  <a:prstClr val="black"/>
                </a:solidFill>
              </a:rPr>
              <a:pPr/>
              <a:t>19</a:t>
            </a:fld>
            <a:endParaRPr lang="en-IN">
              <a:solidFill>
                <a:prstClr val="black"/>
              </a:solidFill>
            </a:endParaRPr>
          </a:p>
        </p:txBody>
      </p:sp>
    </p:spTree>
    <p:extLst>
      <p:ext uri="{BB962C8B-B14F-4D97-AF65-F5344CB8AC3E}">
        <p14:creationId xmlns:p14="http://schemas.microsoft.com/office/powerpoint/2010/main" xmlns="" val="170649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(A) Low-power microscopic </a:t>
            </a:r>
            <a:r>
              <a:rPr lang="en-IN" dirty="0" err="1" smtClean="0"/>
              <a:t>intramyocardial</a:t>
            </a:r>
            <a:r>
              <a:rPr lang="en-IN" dirty="0" smtClean="0"/>
              <a:t> view</a:t>
            </a:r>
          </a:p>
          <a:p>
            <a:r>
              <a:rPr lang="en-IN" dirty="0" smtClean="0"/>
              <a:t>shows </a:t>
            </a:r>
            <a:r>
              <a:rPr lang="en-IN" dirty="0" err="1" smtClean="0"/>
              <a:t>Aschoff</a:t>
            </a:r>
            <a:r>
              <a:rPr lang="en-IN" dirty="0" smtClean="0"/>
              <a:t> bodies. Note the nodular aggregate of </a:t>
            </a:r>
            <a:r>
              <a:rPr lang="en-IN" dirty="0" err="1" smtClean="0"/>
              <a:t>Aschoff</a:t>
            </a:r>
            <a:r>
              <a:rPr lang="en-IN" dirty="0" smtClean="0"/>
              <a:t> cells</a:t>
            </a:r>
          </a:p>
          <a:p>
            <a:r>
              <a:rPr lang="en-IN" dirty="0" smtClean="0"/>
              <a:t>immediately adjacent to a coronary arteriole (</a:t>
            </a:r>
            <a:r>
              <a:rPr lang="en-IN" dirty="0" err="1" smtClean="0"/>
              <a:t>Hematoxylin</a:t>
            </a:r>
            <a:r>
              <a:rPr lang="en-IN" dirty="0" smtClean="0"/>
              <a:t> and</a:t>
            </a:r>
          </a:p>
          <a:p>
            <a:r>
              <a:rPr lang="en-IN" dirty="0" smtClean="0"/>
              <a:t>eosin, ×120). (B,C) High-power microscopic view of an </a:t>
            </a:r>
            <a:r>
              <a:rPr lang="en-IN" dirty="0" err="1" smtClean="0"/>
              <a:t>Aschoff</a:t>
            </a:r>
            <a:r>
              <a:rPr lang="en-IN" dirty="0" smtClean="0"/>
              <a:t> body</a:t>
            </a:r>
          </a:p>
          <a:p>
            <a:r>
              <a:rPr lang="en-IN" dirty="0" smtClean="0"/>
              <a:t>illustrates the characteristic “owl-and-caterpillar” nuclei</a:t>
            </a:r>
            <a:endParaRPr lang="en-IN" dirty="0"/>
          </a:p>
        </p:txBody>
      </p:sp>
      <p:sp>
        <p:nvSpPr>
          <p:cNvPr id="4" name="Slide Number Placeholder 3"/>
          <p:cNvSpPr>
            <a:spLocks noGrp="1"/>
          </p:cNvSpPr>
          <p:nvPr>
            <p:ph type="sldNum" sz="quarter" idx="10"/>
          </p:nvPr>
        </p:nvSpPr>
        <p:spPr/>
        <p:txBody>
          <a:bodyPr/>
          <a:lstStyle/>
          <a:p>
            <a:fld id="{4BC92590-C135-4607-B21F-3D77951E9C48}" type="slidenum">
              <a:rPr lang="en-IN" smtClean="0">
                <a:solidFill>
                  <a:prstClr val="black"/>
                </a:solidFill>
              </a:rPr>
              <a:pPr/>
              <a:t>20</a:t>
            </a:fld>
            <a:endParaRPr lang="en-IN">
              <a:solidFill>
                <a:prstClr val="black"/>
              </a:solidFill>
            </a:endParaRPr>
          </a:p>
        </p:txBody>
      </p:sp>
    </p:spTree>
    <p:extLst>
      <p:ext uri="{BB962C8B-B14F-4D97-AF65-F5344CB8AC3E}">
        <p14:creationId xmlns:p14="http://schemas.microsoft.com/office/powerpoint/2010/main" xmlns="" val="58191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ARF in pts with RHD: difficult to diagnose </a:t>
            </a:r>
            <a:r>
              <a:rPr lang="en-US" dirty="0" err="1" smtClean="0"/>
              <a:t>carditis</a:t>
            </a:r>
            <a:r>
              <a:rPr lang="en-US" dirty="0" smtClean="0"/>
              <a:t> in view of pre existing valve disease and new onset murmurs/ worsening regurgitation lesions not reliably assessed.</a:t>
            </a:r>
            <a:endParaRPr lang="en-IN" dirty="0"/>
          </a:p>
        </p:txBody>
      </p:sp>
      <p:sp>
        <p:nvSpPr>
          <p:cNvPr id="4" name="Slide Number Placeholder 3"/>
          <p:cNvSpPr>
            <a:spLocks noGrp="1"/>
          </p:cNvSpPr>
          <p:nvPr>
            <p:ph type="sldNum" sz="quarter" idx="10"/>
          </p:nvPr>
        </p:nvSpPr>
        <p:spPr/>
        <p:txBody>
          <a:bodyPr/>
          <a:lstStyle/>
          <a:p>
            <a:fld id="{56F0A6DB-6572-411A-991F-AD412B690ADD}" type="slidenum">
              <a:rPr lang="en-IN" smtClean="0">
                <a:solidFill>
                  <a:prstClr val="black"/>
                </a:solidFill>
              </a:rPr>
              <a:pPr/>
              <a:t>24</a:t>
            </a:fld>
            <a:endParaRPr lang="en-IN">
              <a:solidFill>
                <a:prstClr val="black"/>
              </a:solidFill>
            </a:endParaRPr>
          </a:p>
        </p:txBody>
      </p:sp>
    </p:spTree>
    <p:extLst>
      <p:ext uri="{BB962C8B-B14F-4D97-AF65-F5344CB8AC3E}">
        <p14:creationId xmlns:p14="http://schemas.microsoft.com/office/powerpoint/2010/main" xmlns="" val="202156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guidelines: The issue with ARF is many </a:t>
            </a:r>
            <a:r>
              <a:rPr lang="en-US" dirty="0" err="1" smtClean="0"/>
              <a:t>patiens</a:t>
            </a:r>
            <a:r>
              <a:rPr lang="en-US" dirty="0" smtClean="0"/>
              <a:t> with ARF do not have arthritis and hence both mild clinical and subclinical </a:t>
            </a:r>
            <a:r>
              <a:rPr lang="en-US" dirty="0" err="1" smtClean="0"/>
              <a:t>carditis</a:t>
            </a:r>
            <a:r>
              <a:rPr lang="en-US" dirty="0" smtClean="0"/>
              <a:t> will be missed major clinical symptoms, and will not benefit from</a:t>
            </a:r>
            <a:r>
              <a:rPr lang="en-US" baseline="0" dirty="0" smtClean="0"/>
              <a:t>  long term penicillin prophylaxis.</a:t>
            </a:r>
            <a:r>
              <a:rPr lang="en-IN" baseline="0" dirty="0" smtClean="0"/>
              <a:t> Australian and NZ guidelines recommend  echo in suspected ARF.</a:t>
            </a:r>
            <a:r>
              <a:rPr lang="en-US" baseline="0" dirty="0" smtClean="0"/>
              <a:t> </a:t>
            </a:r>
          </a:p>
          <a:p>
            <a:r>
              <a:rPr lang="en-US" baseline="0" dirty="0" smtClean="0"/>
              <a:t>Not to miss ARF without </a:t>
            </a:r>
            <a:endParaRPr lang="en-IN" dirty="0"/>
          </a:p>
        </p:txBody>
      </p:sp>
      <p:sp>
        <p:nvSpPr>
          <p:cNvPr id="4" name="Slide Number Placeholder 3"/>
          <p:cNvSpPr>
            <a:spLocks noGrp="1"/>
          </p:cNvSpPr>
          <p:nvPr>
            <p:ph type="sldNum" sz="quarter" idx="10"/>
          </p:nvPr>
        </p:nvSpPr>
        <p:spPr/>
        <p:txBody>
          <a:bodyPr/>
          <a:lstStyle/>
          <a:p>
            <a:fld id="{56F0A6DB-6572-411A-991F-AD412B690ADD}" type="slidenum">
              <a:rPr lang="en-IN" smtClean="0">
                <a:solidFill>
                  <a:prstClr val="black"/>
                </a:solidFill>
              </a:rPr>
              <a:pPr/>
              <a:t>36</a:t>
            </a:fld>
            <a:endParaRPr lang="en-IN">
              <a:solidFill>
                <a:prstClr val="black"/>
              </a:solidFill>
            </a:endParaRPr>
          </a:p>
        </p:txBody>
      </p:sp>
    </p:spTree>
    <p:extLst>
      <p:ext uri="{BB962C8B-B14F-4D97-AF65-F5344CB8AC3E}">
        <p14:creationId xmlns:p14="http://schemas.microsoft.com/office/powerpoint/2010/main" xmlns="" val="351148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*Low-risk populations are those with ARF incidence ≤2 per 100 000 school-aged children or all-age rheumatic heart</a:t>
            </a:r>
          </a:p>
          <a:p>
            <a:r>
              <a:rPr lang="en-US" sz="1200" kern="1200" baseline="0" dirty="0" smtClean="0">
                <a:solidFill>
                  <a:schemeClr val="tx1"/>
                </a:solidFill>
                <a:latin typeface="+mn-lt"/>
                <a:ea typeface="+mn-ea"/>
                <a:cs typeface="+mn-cs"/>
              </a:rPr>
              <a:t>disease prevalence of ≤1 per 1000 population per year.</a:t>
            </a:r>
          </a:p>
          <a:p>
            <a:r>
              <a:rPr lang="en-US" sz="1200" kern="1200" baseline="0" dirty="0" smtClean="0">
                <a:solidFill>
                  <a:schemeClr val="tx1"/>
                </a:solidFill>
                <a:latin typeface="+mn-lt"/>
                <a:ea typeface="+mn-ea"/>
                <a:cs typeface="+mn-cs"/>
              </a:rPr>
              <a:t>†Subclinical </a:t>
            </a:r>
            <a:r>
              <a:rPr lang="en-US" sz="1200" kern="1200" baseline="0" dirty="0" err="1" smtClean="0">
                <a:solidFill>
                  <a:schemeClr val="tx1"/>
                </a:solidFill>
                <a:latin typeface="+mn-lt"/>
                <a:ea typeface="+mn-ea"/>
                <a:cs typeface="+mn-cs"/>
              </a:rPr>
              <a:t>carditis</a:t>
            </a:r>
            <a:r>
              <a:rPr lang="en-US" sz="1200" kern="1200" baseline="0" dirty="0" smtClean="0">
                <a:solidFill>
                  <a:schemeClr val="tx1"/>
                </a:solidFill>
                <a:latin typeface="+mn-lt"/>
                <a:ea typeface="+mn-ea"/>
                <a:cs typeface="+mn-cs"/>
              </a:rPr>
              <a:t> indicates </a:t>
            </a:r>
            <a:r>
              <a:rPr lang="en-US" sz="1200" kern="1200" baseline="0" dirty="0" err="1" smtClean="0">
                <a:solidFill>
                  <a:schemeClr val="tx1"/>
                </a:solidFill>
                <a:latin typeface="+mn-lt"/>
                <a:ea typeface="+mn-ea"/>
                <a:cs typeface="+mn-cs"/>
              </a:rPr>
              <a:t>echocardiographic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valvulitis</a:t>
            </a:r>
            <a:r>
              <a:rPr lang="en-US" sz="1200" kern="1200" baseline="0" dirty="0" smtClean="0">
                <a:solidFill>
                  <a:schemeClr val="tx1"/>
                </a:solidFill>
                <a:latin typeface="+mn-lt"/>
                <a:ea typeface="+mn-ea"/>
                <a:cs typeface="+mn-cs"/>
              </a:rPr>
              <a:t> as defined in Table 3.</a:t>
            </a:r>
          </a:p>
          <a:p>
            <a:r>
              <a:rPr lang="en-US" sz="1200" kern="1200" baseline="0" dirty="0" smtClean="0">
                <a:solidFill>
                  <a:schemeClr val="tx1"/>
                </a:solidFill>
                <a:latin typeface="+mn-lt"/>
                <a:ea typeface="+mn-ea"/>
                <a:cs typeface="+mn-cs"/>
              </a:rPr>
              <a:t>‡See section on </a:t>
            </a:r>
            <a:r>
              <a:rPr lang="en-US" sz="1200" kern="1200" baseline="0" dirty="0" err="1" smtClean="0">
                <a:solidFill>
                  <a:schemeClr val="tx1"/>
                </a:solidFill>
                <a:latin typeface="+mn-lt"/>
                <a:ea typeface="+mn-ea"/>
                <a:cs typeface="+mn-cs"/>
              </a:rPr>
              <a:t>polyarthralgia</a:t>
            </a:r>
            <a:r>
              <a:rPr lang="en-US" sz="1200" kern="1200" baseline="0" dirty="0" smtClean="0">
                <a:solidFill>
                  <a:schemeClr val="tx1"/>
                </a:solidFill>
                <a:latin typeface="+mn-lt"/>
                <a:ea typeface="+mn-ea"/>
                <a:cs typeface="+mn-cs"/>
              </a:rPr>
              <a:t>, which should only be considered as a major manifestation in moderate- to high-risk</a:t>
            </a:r>
          </a:p>
          <a:p>
            <a:r>
              <a:rPr lang="en-US" sz="1200" kern="1200" baseline="0" dirty="0" smtClean="0">
                <a:solidFill>
                  <a:schemeClr val="tx1"/>
                </a:solidFill>
                <a:latin typeface="+mn-lt"/>
                <a:ea typeface="+mn-ea"/>
                <a:cs typeface="+mn-cs"/>
              </a:rPr>
              <a:t>populations after exclusion of other causes. As in past versions of the criteria, </a:t>
            </a:r>
            <a:r>
              <a:rPr lang="en-US" sz="1200" kern="1200" baseline="0" dirty="0" err="1" smtClean="0">
                <a:solidFill>
                  <a:schemeClr val="tx1"/>
                </a:solidFill>
                <a:latin typeface="+mn-lt"/>
                <a:ea typeface="+mn-ea"/>
                <a:cs typeface="+mn-cs"/>
              </a:rPr>
              <a:t>erythema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marginatum</a:t>
            </a:r>
            <a:r>
              <a:rPr lang="en-US" sz="1200" kern="1200" baseline="0" dirty="0" smtClean="0">
                <a:solidFill>
                  <a:schemeClr val="tx1"/>
                </a:solidFill>
                <a:latin typeface="+mn-lt"/>
                <a:ea typeface="+mn-ea"/>
                <a:cs typeface="+mn-cs"/>
              </a:rPr>
              <a:t> and subcutaneous</a:t>
            </a:r>
          </a:p>
          <a:p>
            <a:r>
              <a:rPr lang="en-US" sz="1200" kern="1200" baseline="0" dirty="0" smtClean="0">
                <a:solidFill>
                  <a:schemeClr val="tx1"/>
                </a:solidFill>
                <a:latin typeface="+mn-lt"/>
                <a:ea typeface="+mn-ea"/>
                <a:cs typeface="+mn-cs"/>
              </a:rPr>
              <a:t>nodules are rarely “stand-alone” major criteria. Additionally, joint manifestations can only be considered in either the major</a:t>
            </a:r>
          </a:p>
          <a:p>
            <a:r>
              <a:rPr lang="en-US" sz="1200" kern="1200" baseline="0" dirty="0" smtClean="0">
                <a:solidFill>
                  <a:schemeClr val="tx1"/>
                </a:solidFill>
                <a:latin typeface="+mn-lt"/>
                <a:ea typeface="+mn-ea"/>
                <a:cs typeface="+mn-cs"/>
              </a:rPr>
              <a:t>or minor categories but not both in the same patient.</a:t>
            </a:r>
            <a:endParaRPr lang="en-US" dirty="0"/>
          </a:p>
        </p:txBody>
      </p:sp>
      <p:sp>
        <p:nvSpPr>
          <p:cNvPr id="4" name="Slide Number Placeholder 3"/>
          <p:cNvSpPr>
            <a:spLocks noGrp="1"/>
          </p:cNvSpPr>
          <p:nvPr>
            <p:ph type="sldNum" sz="quarter" idx="10"/>
          </p:nvPr>
        </p:nvSpPr>
        <p:spPr/>
        <p:txBody>
          <a:bodyPr/>
          <a:lstStyle/>
          <a:p>
            <a:fld id="{910441F7-BDAC-4CA6-BEE7-46A28324AD45}"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i="1" kern="1200" baseline="0" dirty="0" err="1" smtClean="0">
                <a:solidFill>
                  <a:schemeClr val="tx1"/>
                </a:solidFill>
                <a:latin typeface="+mn-lt"/>
                <a:ea typeface="+mn-ea"/>
                <a:cs typeface="+mn-cs"/>
              </a:rPr>
              <a:t>Valvular</a:t>
            </a:r>
            <a:r>
              <a:rPr lang="en-US" sz="1200" i="1" kern="1200" baseline="0" dirty="0" smtClean="0">
                <a:solidFill>
                  <a:schemeClr val="tx1"/>
                </a:solidFill>
                <a:latin typeface="+mn-lt"/>
                <a:ea typeface="+mn-ea"/>
                <a:cs typeface="+mn-cs"/>
              </a:rPr>
              <a:t> regurgitation is usually relatively mild in the absence of pre-existing disease; in first episodes of ARF, severe mitral and aortic regurgitation occurred in less than 10% of patients in New Zealand16 </a:t>
            </a:r>
            <a:r>
              <a:rPr lang="en-US" sz="1200" b="1" kern="1200" baseline="0" dirty="0" smtClean="0">
                <a:solidFill>
                  <a:schemeClr val="tx1"/>
                </a:solidFill>
                <a:latin typeface="+mn-lt"/>
                <a:ea typeface="+mn-ea"/>
                <a:cs typeface="+mn-cs"/>
              </a:rPr>
              <a:t>Note 5 </a:t>
            </a:r>
          </a:p>
          <a:p>
            <a:r>
              <a:rPr lang="en-US" sz="1200" kern="1200" baseline="0" dirty="0" smtClean="0">
                <a:solidFill>
                  <a:schemeClr val="tx1"/>
                </a:solidFill>
                <a:latin typeface="+mn-lt"/>
                <a:ea typeface="+mn-ea"/>
                <a:cs typeface="+mn-cs"/>
              </a:rPr>
              <a:t>Individuals working or living with children, or in a living situation where there is overcrowding or close proximity to others (such as boarding schools, barracks and hostels), have a higher risk of exposure to GAS and subsequent development of ARF. </a:t>
            </a:r>
            <a:r>
              <a:rPr lang="en-US" sz="1200" kern="1200" baseline="0" smtClean="0">
                <a:solidFill>
                  <a:schemeClr val="tx1"/>
                </a:solidFill>
                <a:latin typeface="+mn-lt"/>
                <a:ea typeface="+mn-ea"/>
                <a:cs typeface="+mn-cs"/>
              </a:rPr>
              <a:t>In these cases, consideration should be given to extending the duration of prophylaxis. </a:t>
            </a:r>
            <a:endParaRPr lang="en-US" sz="1200" i="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 </a:t>
            </a:r>
            <a:r>
              <a:rPr lang="en-US" sz="1200" b="1" i="1" kern="1200" baseline="0" dirty="0" smtClean="0">
                <a:solidFill>
                  <a:schemeClr val="tx1"/>
                </a:solidFill>
                <a:latin typeface="+mn-lt"/>
                <a:ea typeface="+mn-ea"/>
                <a:cs typeface="+mn-cs"/>
              </a:rPr>
              <a:t>When there is both mitral and aortic regurgitation, one must be moderate by echo criteria in order for the </a:t>
            </a:r>
            <a:r>
              <a:rPr lang="en-US" sz="1200" b="1" i="1" kern="1200" baseline="0" dirty="0" err="1" smtClean="0">
                <a:solidFill>
                  <a:schemeClr val="tx1"/>
                </a:solidFill>
                <a:latin typeface="+mn-lt"/>
                <a:ea typeface="+mn-ea"/>
                <a:cs typeface="+mn-cs"/>
              </a:rPr>
              <a:t>carditis</a:t>
            </a:r>
            <a:r>
              <a:rPr lang="en-US" sz="1200" b="1" i="1" kern="1200" baseline="0" dirty="0" smtClean="0">
                <a:solidFill>
                  <a:schemeClr val="tx1"/>
                </a:solidFill>
                <a:latin typeface="+mn-lt"/>
                <a:ea typeface="+mn-ea"/>
                <a:cs typeface="+mn-cs"/>
              </a:rPr>
              <a:t> to be classified of moderate severity. </a:t>
            </a:r>
          </a:p>
          <a:p>
            <a:r>
              <a:rPr lang="en-US" sz="1200" kern="1200" baseline="0" dirty="0" smtClean="0">
                <a:solidFill>
                  <a:schemeClr val="tx1"/>
                </a:solidFill>
                <a:latin typeface="+mn-lt"/>
                <a:ea typeface="+mn-ea"/>
                <a:cs typeface="+mn-cs"/>
              </a:rPr>
              <a:t>Tricuspid and pulmonary regurgitation graded mild or greater may be seen in people with normal hearts who have fever, volume overload or pulmonary hypertension. </a:t>
            </a:r>
            <a:r>
              <a:rPr lang="en-US" sz="1200" b="1" kern="1200" baseline="0" dirty="0" smtClean="0">
                <a:solidFill>
                  <a:schemeClr val="tx1"/>
                </a:solidFill>
                <a:latin typeface="+mn-lt"/>
                <a:ea typeface="+mn-ea"/>
                <a:cs typeface="+mn-cs"/>
              </a:rPr>
              <a:t>For this reason a diagnosis of </a:t>
            </a:r>
            <a:r>
              <a:rPr lang="en-US" sz="1200" b="1" kern="1200" baseline="0" dirty="0" err="1" smtClean="0">
                <a:solidFill>
                  <a:schemeClr val="tx1"/>
                </a:solidFill>
                <a:latin typeface="+mn-lt"/>
                <a:ea typeface="+mn-ea"/>
                <a:cs typeface="+mn-cs"/>
              </a:rPr>
              <a:t>carditis</a:t>
            </a:r>
            <a:r>
              <a:rPr lang="en-US" sz="1200" b="1" kern="1200" baseline="0" dirty="0" smtClean="0">
                <a:solidFill>
                  <a:schemeClr val="tx1"/>
                </a:solidFill>
                <a:latin typeface="+mn-lt"/>
                <a:ea typeface="+mn-ea"/>
                <a:cs typeface="+mn-cs"/>
              </a:rPr>
              <a:t> should not be based on right-side regurgitation alone. Although pulmonary and tricuspid regurgitation are often seen in association with left-sided lesions in ARF, pressure and volume overload must be excluded before attributing even moderate tricuspid regurgitation to </a:t>
            </a:r>
            <a:r>
              <a:rPr lang="en-US" sz="1200" b="1" kern="1200" baseline="0" dirty="0" err="1" smtClean="0">
                <a:solidFill>
                  <a:schemeClr val="tx1"/>
                </a:solidFill>
                <a:latin typeface="+mn-lt"/>
                <a:ea typeface="+mn-ea"/>
                <a:cs typeface="+mn-cs"/>
              </a:rPr>
              <a:t>valvulitis</a:t>
            </a:r>
            <a:r>
              <a:rPr lang="en-US" sz="1200" b="1" kern="1200" baseline="0" dirty="0" smtClean="0">
                <a:solidFill>
                  <a:schemeClr val="tx1"/>
                </a:solidFill>
                <a:latin typeface="+mn-lt"/>
                <a:ea typeface="+mn-ea"/>
                <a:cs typeface="+mn-cs"/>
              </a:rPr>
              <a:t>. If both left and right-sided lesions coexist in ARF </a:t>
            </a:r>
            <a:r>
              <a:rPr lang="en-US" sz="1200" b="1" kern="1200" baseline="0" dirty="0" err="1" smtClean="0">
                <a:solidFill>
                  <a:schemeClr val="tx1"/>
                </a:solidFill>
                <a:latin typeface="+mn-lt"/>
                <a:ea typeface="+mn-ea"/>
                <a:cs typeface="+mn-cs"/>
              </a:rPr>
              <a:t>carditis</a:t>
            </a:r>
            <a:r>
              <a:rPr lang="en-US" sz="1200" b="1" kern="1200" baseline="0" dirty="0" smtClean="0">
                <a:solidFill>
                  <a:schemeClr val="tx1"/>
                </a:solidFill>
                <a:latin typeface="+mn-lt"/>
                <a:ea typeface="+mn-ea"/>
                <a:cs typeface="+mn-cs"/>
              </a:rPr>
              <a:t>, then the predominant influence for diagnosis is the severity of the left-sided lesion. </a:t>
            </a:r>
          </a:p>
          <a:p>
            <a:r>
              <a:rPr lang="en-US" sz="1200" b="1" kern="1200" baseline="0" dirty="0" smtClean="0">
                <a:solidFill>
                  <a:schemeClr val="tx1"/>
                </a:solidFill>
                <a:latin typeface="+mn-lt"/>
                <a:ea typeface="+mn-ea"/>
                <a:cs typeface="+mn-cs"/>
              </a:rPr>
              <a:t>Note 4 </a:t>
            </a:r>
          </a:p>
          <a:p>
            <a:r>
              <a:rPr lang="en-US" sz="1200" kern="1200" baseline="0" dirty="0" smtClean="0">
                <a:solidFill>
                  <a:schemeClr val="tx1"/>
                </a:solidFill>
                <a:latin typeface="+mn-lt"/>
                <a:ea typeface="+mn-ea"/>
                <a:cs typeface="+mn-cs"/>
              </a:rPr>
              <a:t>For those presenting with RHD for whom no initial episode of ARF can be identified, the decision to commence penicillin prophylaxis should be taken on an individual basis with regard to the age of the patient, severity of the disease, possible age of first attack and risk of exposure to GAS. See also page 46 in the Guideline Update. </a:t>
            </a:r>
          </a:p>
          <a:p>
            <a:r>
              <a:rPr lang="en-US" sz="1200" kern="1200" baseline="0" dirty="0" smtClean="0">
                <a:solidFill>
                  <a:schemeClr val="tx1"/>
                </a:solidFill>
                <a:latin typeface="+mn-lt"/>
                <a:ea typeface="+mn-ea"/>
                <a:cs typeface="+mn-cs"/>
              </a:rPr>
              <a:t>It is recommended that cases with established </a:t>
            </a:r>
            <a:r>
              <a:rPr lang="en-US" sz="1200" kern="1200" baseline="0" dirty="0" err="1" smtClean="0">
                <a:solidFill>
                  <a:schemeClr val="tx1"/>
                </a:solidFill>
                <a:latin typeface="+mn-lt"/>
                <a:ea typeface="+mn-ea"/>
                <a:cs typeface="+mn-cs"/>
              </a:rPr>
              <a:t>valvular</a:t>
            </a:r>
            <a:r>
              <a:rPr lang="en-US" sz="1200" kern="1200" baseline="0" dirty="0" smtClean="0">
                <a:solidFill>
                  <a:schemeClr val="tx1"/>
                </a:solidFill>
                <a:latin typeface="+mn-lt"/>
                <a:ea typeface="+mn-ea"/>
                <a:cs typeface="+mn-cs"/>
              </a:rPr>
              <a:t> disease have regular dental care and follow the guidelines for endocarditis prophylaxis. </a:t>
            </a:r>
          </a:p>
          <a:p>
            <a:r>
              <a:rPr lang="en-US" sz="1200" b="1" kern="1200" baseline="0" dirty="0" smtClean="0">
                <a:solidFill>
                  <a:schemeClr val="tx1"/>
                </a:solidFill>
                <a:latin typeface="+mn-lt"/>
                <a:ea typeface="+mn-ea"/>
                <a:cs typeface="+mn-cs"/>
              </a:rPr>
              <a:t>Note 5 </a:t>
            </a:r>
            <a:endParaRPr lang="en-US" dirty="0"/>
          </a:p>
        </p:txBody>
      </p:sp>
      <p:sp>
        <p:nvSpPr>
          <p:cNvPr id="4" name="Slide Number Placeholder 3"/>
          <p:cNvSpPr>
            <a:spLocks noGrp="1"/>
          </p:cNvSpPr>
          <p:nvPr>
            <p:ph type="sldNum" sz="quarter" idx="10"/>
          </p:nvPr>
        </p:nvSpPr>
        <p:spPr/>
        <p:txBody>
          <a:bodyPr/>
          <a:lstStyle/>
          <a:p>
            <a:fld id="{8A6FD379-57A8-4754-995B-5ED73D4F84BC}"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The rates of allergic and anaphylactic reactions to 4 weekly </a:t>
            </a:r>
            <a:r>
              <a:rPr lang="en-US" sz="1200" i="1" kern="1200" baseline="0" dirty="0" err="1" smtClean="0">
                <a:solidFill>
                  <a:schemeClr val="tx1"/>
                </a:solidFill>
                <a:latin typeface="+mn-lt"/>
                <a:ea typeface="+mn-ea"/>
                <a:cs typeface="+mn-cs"/>
              </a:rPr>
              <a:t>benzathine</a:t>
            </a:r>
            <a:r>
              <a:rPr lang="en-US" sz="1200" i="1" kern="1200" baseline="0" dirty="0" smtClean="0">
                <a:solidFill>
                  <a:schemeClr val="tx1"/>
                </a:solidFill>
                <a:latin typeface="+mn-lt"/>
                <a:ea typeface="+mn-ea"/>
                <a:cs typeface="+mn-cs"/>
              </a:rPr>
              <a:t> penicillin are 3.2% and 0.2%, respectively, and fatal reactions are exceptionally rare.9,10 There is no increased risk with prolonged </a:t>
            </a:r>
            <a:r>
              <a:rPr lang="en-US" sz="1200" i="1" kern="1200" baseline="0" dirty="0" err="1" smtClean="0">
                <a:solidFill>
                  <a:schemeClr val="tx1"/>
                </a:solidFill>
                <a:latin typeface="+mn-lt"/>
                <a:ea typeface="+mn-ea"/>
                <a:cs typeface="+mn-cs"/>
              </a:rPr>
              <a:t>benzathine</a:t>
            </a:r>
            <a:r>
              <a:rPr lang="en-US" sz="1200" i="1" kern="1200" baseline="0" dirty="0" smtClean="0">
                <a:solidFill>
                  <a:schemeClr val="tx1"/>
                </a:solidFill>
                <a:latin typeface="+mn-lt"/>
                <a:ea typeface="+mn-ea"/>
                <a:cs typeface="+mn-cs"/>
              </a:rPr>
              <a:t> penicillin use. </a:t>
            </a:r>
            <a:endParaRPr lang="en-US" dirty="0"/>
          </a:p>
        </p:txBody>
      </p:sp>
      <p:sp>
        <p:nvSpPr>
          <p:cNvPr id="4" name="Slide Number Placeholder 3"/>
          <p:cNvSpPr>
            <a:spLocks noGrp="1"/>
          </p:cNvSpPr>
          <p:nvPr>
            <p:ph type="sldNum" sz="quarter" idx="10"/>
          </p:nvPr>
        </p:nvSpPr>
        <p:spPr/>
        <p:txBody>
          <a:bodyPr/>
          <a:lstStyle/>
          <a:p>
            <a:fld id="{8A6FD379-57A8-4754-995B-5ED73D4F84BC}"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i="1" kern="1200" baseline="0" dirty="0" err="1" smtClean="0">
                <a:solidFill>
                  <a:schemeClr val="tx1"/>
                </a:solidFill>
                <a:latin typeface="+mn-lt"/>
                <a:ea typeface="+mn-ea"/>
                <a:cs typeface="+mn-cs"/>
              </a:rPr>
              <a:t>Valvular</a:t>
            </a:r>
            <a:r>
              <a:rPr lang="en-US" sz="1200" i="1" kern="1200" baseline="0" dirty="0" smtClean="0">
                <a:solidFill>
                  <a:schemeClr val="tx1"/>
                </a:solidFill>
                <a:latin typeface="+mn-lt"/>
                <a:ea typeface="+mn-ea"/>
                <a:cs typeface="+mn-cs"/>
              </a:rPr>
              <a:t> regurgitation is usually relatively mild in the absence of pre-existing disease; in first episodes of ARF, severe mitral and aortic regurgitation occurred in less than 10% of patients in New Zealand16 </a:t>
            </a:r>
            <a:r>
              <a:rPr lang="en-US" sz="1200" b="1" kern="1200" baseline="0" dirty="0" smtClean="0">
                <a:solidFill>
                  <a:schemeClr val="tx1"/>
                </a:solidFill>
                <a:latin typeface="+mn-lt"/>
                <a:ea typeface="+mn-ea"/>
                <a:cs typeface="+mn-cs"/>
              </a:rPr>
              <a:t>Note 5 </a:t>
            </a:r>
          </a:p>
          <a:p>
            <a:r>
              <a:rPr lang="en-US" sz="1200" kern="1200" baseline="0" dirty="0" smtClean="0">
                <a:solidFill>
                  <a:schemeClr val="tx1"/>
                </a:solidFill>
                <a:latin typeface="+mn-lt"/>
                <a:ea typeface="+mn-ea"/>
                <a:cs typeface="+mn-cs"/>
              </a:rPr>
              <a:t>Individuals working or living with children, or in a living situation where there is overcrowding or close proximity to others (such as boarding schools, barracks and hostels), have a higher risk of exposure to GAS and subsequent development of ARF. In these cases, consideration should be given to extending the duration of prophylaxis. </a:t>
            </a:r>
            <a:endParaRPr lang="en-US" sz="1200" i="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 </a:t>
            </a:r>
            <a:r>
              <a:rPr lang="en-US" sz="1200" b="1" i="1" kern="1200" baseline="0" dirty="0" smtClean="0">
                <a:solidFill>
                  <a:schemeClr val="tx1"/>
                </a:solidFill>
                <a:latin typeface="+mn-lt"/>
                <a:ea typeface="+mn-ea"/>
                <a:cs typeface="+mn-cs"/>
              </a:rPr>
              <a:t>When there is both mitral and aortic regurgitation, one must be moderate by echo criteria in order for the </a:t>
            </a:r>
            <a:r>
              <a:rPr lang="en-US" sz="1200" b="1" i="1" kern="1200" baseline="0" dirty="0" err="1" smtClean="0">
                <a:solidFill>
                  <a:schemeClr val="tx1"/>
                </a:solidFill>
                <a:latin typeface="+mn-lt"/>
                <a:ea typeface="+mn-ea"/>
                <a:cs typeface="+mn-cs"/>
              </a:rPr>
              <a:t>carditis</a:t>
            </a:r>
            <a:r>
              <a:rPr lang="en-US" sz="1200" b="1" i="1" kern="1200" baseline="0" dirty="0" smtClean="0">
                <a:solidFill>
                  <a:schemeClr val="tx1"/>
                </a:solidFill>
                <a:latin typeface="+mn-lt"/>
                <a:ea typeface="+mn-ea"/>
                <a:cs typeface="+mn-cs"/>
              </a:rPr>
              <a:t> to be classified of moderate severity. </a:t>
            </a:r>
          </a:p>
          <a:p>
            <a:r>
              <a:rPr lang="en-US" sz="1200" kern="1200" baseline="0" dirty="0" smtClean="0">
                <a:solidFill>
                  <a:schemeClr val="tx1"/>
                </a:solidFill>
                <a:latin typeface="+mn-lt"/>
                <a:ea typeface="+mn-ea"/>
                <a:cs typeface="+mn-cs"/>
              </a:rPr>
              <a:t>Tricuspid and pulmonary regurgitation graded mild or greater may be seen in people with normal hearts who have fever, volume overload or pulmonary hypertension. </a:t>
            </a:r>
            <a:r>
              <a:rPr lang="en-US" sz="1200" b="1" kern="1200" baseline="0" dirty="0" smtClean="0">
                <a:solidFill>
                  <a:schemeClr val="tx1"/>
                </a:solidFill>
                <a:latin typeface="+mn-lt"/>
                <a:ea typeface="+mn-ea"/>
                <a:cs typeface="+mn-cs"/>
              </a:rPr>
              <a:t>For this reason a diagnosis of </a:t>
            </a:r>
            <a:r>
              <a:rPr lang="en-US" sz="1200" b="1" kern="1200" baseline="0" dirty="0" err="1" smtClean="0">
                <a:solidFill>
                  <a:schemeClr val="tx1"/>
                </a:solidFill>
                <a:latin typeface="+mn-lt"/>
                <a:ea typeface="+mn-ea"/>
                <a:cs typeface="+mn-cs"/>
              </a:rPr>
              <a:t>carditis</a:t>
            </a:r>
            <a:r>
              <a:rPr lang="en-US" sz="1200" b="1" kern="1200" baseline="0" dirty="0" smtClean="0">
                <a:solidFill>
                  <a:schemeClr val="tx1"/>
                </a:solidFill>
                <a:latin typeface="+mn-lt"/>
                <a:ea typeface="+mn-ea"/>
                <a:cs typeface="+mn-cs"/>
              </a:rPr>
              <a:t> should not be based on right-side regurgitation alone. Although pulmonary and tricuspid regurgitation are often seen in association with left-sided lesions in ARF, pressure and volume overload must be excluded before attributing even moderate tricuspid regurgitation to </a:t>
            </a:r>
            <a:r>
              <a:rPr lang="en-US" sz="1200" b="1" kern="1200" baseline="0" dirty="0" err="1" smtClean="0">
                <a:solidFill>
                  <a:schemeClr val="tx1"/>
                </a:solidFill>
                <a:latin typeface="+mn-lt"/>
                <a:ea typeface="+mn-ea"/>
                <a:cs typeface="+mn-cs"/>
              </a:rPr>
              <a:t>valvulitis</a:t>
            </a:r>
            <a:r>
              <a:rPr lang="en-US" sz="1200" b="1" kern="1200" baseline="0" dirty="0" smtClean="0">
                <a:solidFill>
                  <a:schemeClr val="tx1"/>
                </a:solidFill>
                <a:latin typeface="+mn-lt"/>
                <a:ea typeface="+mn-ea"/>
                <a:cs typeface="+mn-cs"/>
              </a:rPr>
              <a:t>. If both left and right-sided lesions coexist in ARF </a:t>
            </a:r>
            <a:r>
              <a:rPr lang="en-US" sz="1200" b="1" kern="1200" baseline="0" dirty="0" err="1" smtClean="0">
                <a:solidFill>
                  <a:schemeClr val="tx1"/>
                </a:solidFill>
                <a:latin typeface="+mn-lt"/>
                <a:ea typeface="+mn-ea"/>
                <a:cs typeface="+mn-cs"/>
              </a:rPr>
              <a:t>carditis</a:t>
            </a:r>
            <a:r>
              <a:rPr lang="en-US" sz="1200" b="1" kern="1200" baseline="0" dirty="0" smtClean="0">
                <a:solidFill>
                  <a:schemeClr val="tx1"/>
                </a:solidFill>
                <a:latin typeface="+mn-lt"/>
                <a:ea typeface="+mn-ea"/>
                <a:cs typeface="+mn-cs"/>
              </a:rPr>
              <a:t>, then the predominant influence for diagnosis is the severity of the left-sided lesion. </a:t>
            </a:r>
          </a:p>
          <a:p>
            <a:r>
              <a:rPr lang="en-US" sz="1200" b="1" kern="1200" baseline="0" dirty="0" smtClean="0">
                <a:solidFill>
                  <a:schemeClr val="tx1"/>
                </a:solidFill>
                <a:latin typeface="+mn-lt"/>
                <a:ea typeface="+mn-ea"/>
                <a:cs typeface="+mn-cs"/>
              </a:rPr>
              <a:t>Note 4 </a:t>
            </a:r>
          </a:p>
          <a:p>
            <a:r>
              <a:rPr lang="en-US" sz="1200" kern="1200" baseline="0" dirty="0" smtClean="0">
                <a:solidFill>
                  <a:schemeClr val="tx1"/>
                </a:solidFill>
                <a:latin typeface="+mn-lt"/>
                <a:ea typeface="+mn-ea"/>
                <a:cs typeface="+mn-cs"/>
              </a:rPr>
              <a:t>For those presenting with RHD for whom no initial episode of ARF can be identified, the decision to commence penicillin prophylaxis should be taken on an individual basis with regard to the age of the patient, severity of the disease, possible age of first attack and risk of exposure to GAS. See also page 46 in the Guideline Update. </a:t>
            </a:r>
          </a:p>
          <a:p>
            <a:r>
              <a:rPr lang="en-US" sz="1200" kern="1200" baseline="0" dirty="0" smtClean="0">
                <a:solidFill>
                  <a:schemeClr val="tx1"/>
                </a:solidFill>
                <a:latin typeface="+mn-lt"/>
                <a:ea typeface="+mn-ea"/>
                <a:cs typeface="+mn-cs"/>
              </a:rPr>
              <a:t>It is recommended that cases with established </a:t>
            </a:r>
            <a:r>
              <a:rPr lang="en-US" sz="1200" kern="1200" baseline="0" dirty="0" err="1" smtClean="0">
                <a:solidFill>
                  <a:schemeClr val="tx1"/>
                </a:solidFill>
                <a:latin typeface="+mn-lt"/>
                <a:ea typeface="+mn-ea"/>
                <a:cs typeface="+mn-cs"/>
              </a:rPr>
              <a:t>valvular</a:t>
            </a:r>
            <a:r>
              <a:rPr lang="en-US" sz="1200" kern="1200" baseline="0" dirty="0" smtClean="0">
                <a:solidFill>
                  <a:schemeClr val="tx1"/>
                </a:solidFill>
                <a:latin typeface="+mn-lt"/>
                <a:ea typeface="+mn-ea"/>
                <a:cs typeface="+mn-cs"/>
              </a:rPr>
              <a:t> disease have regular dental care and follow the guidelines for endocarditis prophylaxis. </a:t>
            </a:r>
          </a:p>
          <a:p>
            <a:r>
              <a:rPr lang="en-US" sz="1200" b="1" kern="1200" baseline="0" dirty="0" smtClean="0">
                <a:solidFill>
                  <a:schemeClr val="tx1"/>
                </a:solidFill>
                <a:latin typeface="+mn-lt"/>
                <a:ea typeface="+mn-ea"/>
                <a:cs typeface="+mn-cs"/>
              </a:rPr>
              <a:t>Note 5 </a:t>
            </a:r>
            <a:endParaRPr lang="en-US" dirty="0"/>
          </a:p>
        </p:txBody>
      </p:sp>
      <p:sp>
        <p:nvSpPr>
          <p:cNvPr id="4" name="Slide Number Placeholder 3"/>
          <p:cNvSpPr>
            <a:spLocks noGrp="1"/>
          </p:cNvSpPr>
          <p:nvPr>
            <p:ph type="sldNum" sz="quarter" idx="10"/>
          </p:nvPr>
        </p:nvSpPr>
        <p:spPr/>
        <p:txBody>
          <a:bodyPr/>
          <a:lstStyle/>
          <a:p>
            <a:fld id="{8A6FD379-57A8-4754-995B-5ED73D4F84BC}" type="slidenum">
              <a:rPr lang="en-US" smtClean="0">
                <a:solidFill>
                  <a:prstClr val="black"/>
                </a:solidFill>
              </a:rPr>
              <a:pPr/>
              <a:t>74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3288434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339877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219378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B2B7AA6-D6D4-4465-AFFF-C76C1E192A44}" type="datetimeFigureOut">
              <a:rPr lang="en-IN" smtClean="0">
                <a:solidFill>
                  <a:srgbClr val="DBF5F9">
                    <a:shade val="90000"/>
                  </a:srgbClr>
                </a:solidFill>
              </a:rPr>
              <a:pPr/>
              <a:t>04-03-2016</a:t>
            </a:fld>
            <a:endParaRPr lang="en-IN">
              <a:solidFill>
                <a:srgbClr val="DBF5F9">
                  <a:shade val="90000"/>
                </a:srgbClr>
              </a:solidFill>
            </a:endParaRPr>
          </a:p>
        </p:txBody>
      </p:sp>
      <p:sp>
        <p:nvSpPr>
          <p:cNvPr id="19" name="Footer Placeholder 18"/>
          <p:cNvSpPr>
            <a:spLocks noGrp="1"/>
          </p:cNvSpPr>
          <p:nvPr>
            <p:ph type="ftr" sz="quarter" idx="11"/>
          </p:nvPr>
        </p:nvSpPr>
        <p:spPr/>
        <p:txBody>
          <a:bodyPr/>
          <a:lstStyle/>
          <a:p>
            <a:endParaRPr lang="en-IN">
              <a:solidFill>
                <a:srgbClr val="DBF5F9">
                  <a:shade val="90000"/>
                </a:srgbClr>
              </a:solidFill>
            </a:endParaRPr>
          </a:p>
        </p:txBody>
      </p:sp>
      <p:sp>
        <p:nvSpPr>
          <p:cNvPr id="27" name="Slide Number Placeholder 26"/>
          <p:cNvSpPr>
            <a:spLocks noGrp="1"/>
          </p:cNvSpPr>
          <p:nvPr>
            <p:ph type="sldNum" sz="quarter" idx="12"/>
          </p:nvPr>
        </p:nvSpPr>
        <p:spPr/>
        <p:txBody>
          <a:bodyPr/>
          <a:lstStyle/>
          <a:p>
            <a:fld id="{7682B6B4-5FB5-4038-AA57-669936E7F20F}" type="slidenum">
              <a:rPr lang="en-IN" smtClean="0">
                <a:solidFill>
                  <a:srgbClr val="DBF5F9">
                    <a:shade val="90000"/>
                  </a:srgbClr>
                </a:solidFill>
              </a:rPr>
              <a:pPr/>
              <a:t>‹#›</a:t>
            </a:fld>
            <a:endParaRPr lang="en-IN">
              <a:solidFill>
                <a:srgbClr val="DBF5F9">
                  <a:shade val="90000"/>
                </a:srgbClr>
              </a:solidFill>
            </a:endParaRPr>
          </a:p>
        </p:txBody>
      </p:sp>
    </p:spTree>
    <p:extLst>
      <p:ext uri="{BB962C8B-B14F-4D97-AF65-F5344CB8AC3E}">
        <p14:creationId xmlns:p14="http://schemas.microsoft.com/office/powerpoint/2010/main" xmlns="" val="18769625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2871348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DBF5F9">
                    <a:shade val="90000"/>
                  </a:srgbClr>
                </a:solidFill>
              </a:rPr>
              <a:pPr/>
              <a:t>04-03-2016</a:t>
            </a:fld>
            <a:endParaRPr lang="en-IN">
              <a:solidFill>
                <a:srgbClr val="DBF5F9">
                  <a:shade val="90000"/>
                </a:srgbClr>
              </a:solidFill>
            </a:endParaRPr>
          </a:p>
        </p:txBody>
      </p:sp>
      <p:sp>
        <p:nvSpPr>
          <p:cNvPr id="5" name="Footer Placeholder 4"/>
          <p:cNvSpPr>
            <a:spLocks noGrp="1"/>
          </p:cNvSpPr>
          <p:nvPr>
            <p:ph type="ftr" sz="quarter" idx="11"/>
          </p:nvPr>
        </p:nvSpPr>
        <p:spPr/>
        <p:txBody>
          <a:bodyPr/>
          <a:lstStyle/>
          <a:p>
            <a:endParaRPr lang="en-IN">
              <a:solidFill>
                <a:srgbClr val="DBF5F9">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DBF5F9">
                    <a:shade val="90000"/>
                  </a:srgbClr>
                </a:solidFill>
              </a:rPr>
              <a:pPr/>
              <a:t>‹#›</a:t>
            </a:fld>
            <a:endParaRPr lang="en-IN">
              <a:solidFill>
                <a:srgbClr val="DBF5F9">
                  <a:shade val="90000"/>
                </a:srgbClr>
              </a:solidFill>
            </a:endParaRPr>
          </a:p>
        </p:txBody>
      </p:sp>
    </p:spTree>
    <p:extLst>
      <p:ext uri="{BB962C8B-B14F-4D97-AF65-F5344CB8AC3E}">
        <p14:creationId xmlns:p14="http://schemas.microsoft.com/office/powerpoint/2010/main" xmlns="" val="27347051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2210097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8" name="Footer Placeholder 7"/>
          <p:cNvSpPr>
            <a:spLocks noGrp="1"/>
          </p:cNvSpPr>
          <p:nvPr>
            <p:ph type="ftr" sz="quarter" idx="11"/>
          </p:nvPr>
        </p:nvSpPr>
        <p:spPr/>
        <p:txBody>
          <a:bodyPr/>
          <a:lstStyle/>
          <a:p>
            <a:endParaRPr lang="en-IN">
              <a:solidFill>
                <a:srgbClr val="04617B">
                  <a:shade val="90000"/>
                </a:srgbClr>
              </a:solidFill>
            </a:endParaRPr>
          </a:p>
        </p:txBody>
      </p:sp>
      <p:sp>
        <p:nvSpPr>
          <p:cNvPr id="9" name="Slide Number Placeholder 8"/>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3144651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4" name="Footer Placeholder 3"/>
          <p:cNvSpPr>
            <a:spLocks noGrp="1"/>
          </p:cNvSpPr>
          <p:nvPr>
            <p:ph type="ftr" sz="quarter" idx="11"/>
          </p:nvPr>
        </p:nvSpPr>
        <p:spPr/>
        <p:txBody>
          <a:bodyPr/>
          <a:lstStyle/>
          <a:p>
            <a:endParaRPr lang="en-IN">
              <a:solidFill>
                <a:srgbClr val="04617B">
                  <a:shade val="90000"/>
                </a:srgbClr>
              </a:solidFill>
            </a:endParaRPr>
          </a:p>
        </p:txBody>
      </p:sp>
      <p:sp>
        <p:nvSpPr>
          <p:cNvPr id="5" name="Slide Number Placeholder 4"/>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1004311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3" name="Footer Placeholder 2"/>
          <p:cNvSpPr>
            <a:spLocks noGrp="1"/>
          </p:cNvSpPr>
          <p:nvPr>
            <p:ph type="ftr" sz="quarter" idx="11"/>
          </p:nvPr>
        </p:nvSpPr>
        <p:spPr/>
        <p:txBody>
          <a:bodyPr/>
          <a:lstStyle/>
          <a:p>
            <a:endParaRPr lang="en-IN">
              <a:solidFill>
                <a:srgbClr val="04617B">
                  <a:shade val="90000"/>
                </a:srgbClr>
              </a:solidFill>
            </a:endParaRPr>
          </a:p>
        </p:txBody>
      </p:sp>
      <p:sp>
        <p:nvSpPr>
          <p:cNvPr id="4" name="Slide Number Placeholder 3"/>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359275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1417744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1597056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xmlns="" val="23267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3740913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408997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B2B7AA6-D6D4-4465-AFFF-C76C1E192A44}" type="datetimeFigureOut">
              <a:rPr lang="en-IN" smtClean="0">
                <a:solidFill>
                  <a:srgbClr val="DBF5F9">
                    <a:shade val="90000"/>
                  </a:srgbClr>
                </a:solidFill>
              </a:rPr>
              <a:pPr/>
              <a:t>04-03-2016</a:t>
            </a:fld>
            <a:endParaRPr lang="en-IN">
              <a:solidFill>
                <a:srgbClr val="DBF5F9">
                  <a:shade val="90000"/>
                </a:srgbClr>
              </a:solidFill>
            </a:endParaRPr>
          </a:p>
        </p:txBody>
      </p:sp>
      <p:sp>
        <p:nvSpPr>
          <p:cNvPr id="19" name="Footer Placeholder 18"/>
          <p:cNvSpPr>
            <a:spLocks noGrp="1"/>
          </p:cNvSpPr>
          <p:nvPr>
            <p:ph type="ftr" sz="quarter" idx="11"/>
          </p:nvPr>
        </p:nvSpPr>
        <p:spPr/>
        <p:txBody>
          <a:bodyPr/>
          <a:lstStyle/>
          <a:p>
            <a:endParaRPr lang="en-IN">
              <a:solidFill>
                <a:srgbClr val="DBF5F9">
                  <a:shade val="90000"/>
                </a:srgbClr>
              </a:solidFill>
            </a:endParaRPr>
          </a:p>
        </p:txBody>
      </p:sp>
      <p:sp>
        <p:nvSpPr>
          <p:cNvPr id="27" name="Slide Number Placeholder 26"/>
          <p:cNvSpPr>
            <a:spLocks noGrp="1"/>
          </p:cNvSpPr>
          <p:nvPr>
            <p:ph type="sldNum" sz="quarter" idx="12"/>
          </p:nvPr>
        </p:nvSpPr>
        <p:spPr/>
        <p:txBody>
          <a:bodyPr/>
          <a:lstStyle/>
          <a:p>
            <a:fld id="{7682B6B4-5FB5-4038-AA57-669936E7F20F}" type="slidenum">
              <a:rPr lang="en-IN" smtClean="0">
                <a:solidFill>
                  <a:srgbClr val="DBF5F9">
                    <a:shade val="90000"/>
                  </a:srgbClr>
                </a:solidFill>
              </a:rPr>
              <a:pPr/>
              <a:t>‹#›</a:t>
            </a:fld>
            <a:endParaRPr lang="en-IN">
              <a:solidFill>
                <a:srgbClr val="DBF5F9">
                  <a:shade val="90000"/>
                </a:srgbClr>
              </a:solidFill>
            </a:endParaRPr>
          </a:p>
        </p:txBody>
      </p:sp>
    </p:spTree>
    <p:extLst>
      <p:ext uri="{BB962C8B-B14F-4D97-AF65-F5344CB8AC3E}">
        <p14:creationId xmlns:p14="http://schemas.microsoft.com/office/powerpoint/2010/main" xmlns="" val="238022256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1185325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DBF5F9">
                    <a:shade val="90000"/>
                  </a:srgbClr>
                </a:solidFill>
              </a:rPr>
              <a:pPr/>
              <a:t>04-03-2016</a:t>
            </a:fld>
            <a:endParaRPr lang="en-IN">
              <a:solidFill>
                <a:srgbClr val="DBF5F9">
                  <a:shade val="90000"/>
                </a:srgbClr>
              </a:solidFill>
            </a:endParaRPr>
          </a:p>
        </p:txBody>
      </p:sp>
      <p:sp>
        <p:nvSpPr>
          <p:cNvPr id="5" name="Footer Placeholder 4"/>
          <p:cNvSpPr>
            <a:spLocks noGrp="1"/>
          </p:cNvSpPr>
          <p:nvPr>
            <p:ph type="ftr" sz="quarter" idx="11"/>
          </p:nvPr>
        </p:nvSpPr>
        <p:spPr/>
        <p:txBody>
          <a:bodyPr/>
          <a:lstStyle/>
          <a:p>
            <a:endParaRPr lang="en-IN">
              <a:solidFill>
                <a:srgbClr val="DBF5F9">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DBF5F9">
                    <a:shade val="90000"/>
                  </a:srgbClr>
                </a:solidFill>
              </a:rPr>
              <a:pPr/>
              <a:t>‹#›</a:t>
            </a:fld>
            <a:endParaRPr lang="en-IN">
              <a:solidFill>
                <a:srgbClr val="DBF5F9">
                  <a:shade val="90000"/>
                </a:srgbClr>
              </a:solidFill>
            </a:endParaRPr>
          </a:p>
        </p:txBody>
      </p:sp>
    </p:spTree>
    <p:extLst>
      <p:ext uri="{BB962C8B-B14F-4D97-AF65-F5344CB8AC3E}">
        <p14:creationId xmlns:p14="http://schemas.microsoft.com/office/powerpoint/2010/main" xmlns="" val="158357170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1342323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8" name="Footer Placeholder 7"/>
          <p:cNvSpPr>
            <a:spLocks noGrp="1"/>
          </p:cNvSpPr>
          <p:nvPr>
            <p:ph type="ftr" sz="quarter" idx="11"/>
          </p:nvPr>
        </p:nvSpPr>
        <p:spPr/>
        <p:txBody>
          <a:bodyPr/>
          <a:lstStyle/>
          <a:p>
            <a:endParaRPr lang="en-IN">
              <a:solidFill>
                <a:srgbClr val="04617B">
                  <a:shade val="90000"/>
                </a:srgbClr>
              </a:solidFill>
            </a:endParaRPr>
          </a:p>
        </p:txBody>
      </p:sp>
      <p:sp>
        <p:nvSpPr>
          <p:cNvPr id="9" name="Slide Number Placeholder 8"/>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2505847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4" name="Footer Placeholder 3"/>
          <p:cNvSpPr>
            <a:spLocks noGrp="1"/>
          </p:cNvSpPr>
          <p:nvPr>
            <p:ph type="ftr" sz="quarter" idx="11"/>
          </p:nvPr>
        </p:nvSpPr>
        <p:spPr/>
        <p:txBody>
          <a:bodyPr/>
          <a:lstStyle/>
          <a:p>
            <a:endParaRPr lang="en-IN">
              <a:solidFill>
                <a:srgbClr val="04617B">
                  <a:shade val="90000"/>
                </a:srgbClr>
              </a:solidFill>
            </a:endParaRPr>
          </a:p>
        </p:txBody>
      </p:sp>
      <p:sp>
        <p:nvSpPr>
          <p:cNvPr id="5" name="Slide Number Placeholder 4"/>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2535558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3" name="Footer Placeholder 2"/>
          <p:cNvSpPr>
            <a:spLocks noGrp="1"/>
          </p:cNvSpPr>
          <p:nvPr>
            <p:ph type="ftr" sz="quarter" idx="11"/>
          </p:nvPr>
        </p:nvSpPr>
        <p:spPr/>
        <p:txBody>
          <a:bodyPr/>
          <a:lstStyle/>
          <a:p>
            <a:endParaRPr lang="en-IN">
              <a:solidFill>
                <a:srgbClr val="04617B">
                  <a:shade val="90000"/>
                </a:srgbClr>
              </a:solidFill>
            </a:endParaRPr>
          </a:p>
        </p:txBody>
      </p:sp>
      <p:sp>
        <p:nvSpPr>
          <p:cNvPr id="4" name="Slide Number Placeholder 3"/>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39136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35922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2743857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xmlns="" val="3176155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2429658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p14="http://schemas.microsoft.com/office/powerpoint/2010/main" xmlns="" val="391979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1704188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202514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287605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3148519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2348563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698534-3322-4087-AC9C-985625E000EE}" type="datetimeFigureOut">
              <a:rPr lang="en-IN" smtClean="0"/>
              <a:pPr/>
              <a:t>04-03-2016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45857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98534-3322-4087-AC9C-985625E000EE}" type="datetimeFigureOut">
              <a:rPr lang="en-IN" smtClean="0"/>
              <a:pPr/>
              <a:t>04-03-2016</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76BE1-ECD2-4A39-9B28-7946D0ABAD3D}" type="slidenum">
              <a:rPr lang="en-IN" smtClean="0"/>
              <a:pPr/>
              <a:t>‹#›</a:t>
            </a:fld>
            <a:endParaRPr lang="en-IN"/>
          </a:p>
        </p:txBody>
      </p:sp>
    </p:spTree>
    <p:extLst>
      <p:ext uri="{BB962C8B-B14F-4D97-AF65-F5344CB8AC3E}">
        <p14:creationId xmlns:p14="http://schemas.microsoft.com/office/powerpoint/2010/main" xmlns="" val="627158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N">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xmlns="" val="2689877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B2B7AA6-D6D4-4465-AFFF-C76C1E192A44}" type="datetimeFigureOut">
              <a:rPr lang="en-IN" smtClean="0">
                <a:solidFill>
                  <a:srgbClr val="04617B">
                    <a:shade val="90000"/>
                  </a:srgbClr>
                </a:solidFill>
              </a:rPr>
              <a:pPr/>
              <a:t>04-03-2016</a:t>
            </a:fld>
            <a:endParaRPr lang="en-IN">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N">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xmlns="" val="151094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9.emf"/><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Rheumatic Fever: Current Status</a:t>
            </a:r>
            <a:endParaRPr lang="en-IN" dirty="0"/>
          </a:p>
        </p:txBody>
      </p:sp>
      <p:sp>
        <p:nvSpPr>
          <p:cNvPr id="5" name="Subtitle 4"/>
          <p:cNvSpPr>
            <a:spLocks noGrp="1"/>
          </p:cNvSpPr>
          <p:nvPr>
            <p:ph type="subTitle" idx="1"/>
          </p:nvPr>
        </p:nvSpPr>
        <p:spPr/>
        <p:txBody>
          <a:bodyPr/>
          <a:lstStyle/>
          <a:p>
            <a:r>
              <a:rPr lang="en-US" dirty="0" err="1" smtClean="0"/>
              <a:t>Dr</a:t>
            </a:r>
            <a:r>
              <a:rPr lang="en-US" dirty="0" smtClean="0"/>
              <a:t> </a:t>
            </a:r>
            <a:r>
              <a:rPr lang="en-US" dirty="0" err="1" smtClean="0"/>
              <a:t>Jaganmohan</a:t>
            </a:r>
            <a:r>
              <a:rPr lang="en-US" dirty="0" smtClean="0"/>
              <a:t> A </a:t>
            </a:r>
            <a:r>
              <a:rPr lang="en-US" dirty="0" err="1" smtClean="0"/>
              <a:t>Tharakan</a:t>
            </a:r>
            <a:endParaRPr lang="en-US" dirty="0" smtClean="0"/>
          </a:p>
          <a:p>
            <a:r>
              <a:rPr lang="en-US" dirty="0" smtClean="0"/>
              <a:t>Professor of Cardiology</a:t>
            </a:r>
          </a:p>
          <a:p>
            <a:r>
              <a:rPr lang="en-US" dirty="0" smtClean="0"/>
              <a:t>SCTIMST, Trivandrum</a:t>
            </a:r>
            <a:endParaRPr lang="en-IN" dirty="0"/>
          </a:p>
        </p:txBody>
      </p:sp>
    </p:spTree>
    <p:extLst>
      <p:ext uri="{BB962C8B-B14F-4D97-AF65-F5344CB8AC3E}">
        <p14:creationId xmlns:p14="http://schemas.microsoft.com/office/powerpoint/2010/main" xmlns="" val="3592198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 A Streptococci: Cell wall Components of Clinical Interest</a:t>
            </a:r>
            <a:endParaRPr lang="en-IN" dirty="0"/>
          </a:p>
        </p:txBody>
      </p:sp>
      <p:sp>
        <p:nvSpPr>
          <p:cNvPr id="3" name="Content Placeholder 2"/>
          <p:cNvSpPr>
            <a:spLocks noGrp="1"/>
          </p:cNvSpPr>
          <p:nvPr>
            <p:ph idx="1"/>
          </p:nvPr>
        </p:nvSpPr>
        <p:spPr/>
        <p:txBody>
          <a:bodyPr>
            <a:normAutofit/>
          </a:bodyPr>
          <a:lstStyle/>
          <a:p>
            <a:r>
              <a:rPr lang="en-US" sz="2000" dirty="0" smtClean="0"/>
              <a:t>Capsule: Hyaluronic Acid: Non antigenic</a:t>
            </a:r>
          </a:p>
          <a:p>
            <a:r>
              <a:rPr lang="en-US" sz="2000" dirty="0" smtClean="0"/>
              <a:t>Cell Wall: </a:t>
            </a:r>
          </a:p>
          <a:p>
            <a:pPr lvl="1"/>
            <a:r>
              <a:rPr lang="en-US" sz="2000" dirty="0" smtClean="0"/>
              <a:t>Surface Protein:</a:t>
            </a:r>
          </a:p>
          <a:p>
            <a:pPr lvl="2"/>
            <a:r>
              <a:rPr lang="en-US" sz="2000" dirty="0" smtClean="0"/>
              <a:t>M protein: Type Specific Antigen: Virulence factor</a:t>
            </a:r>
          </a:p>
          <a:p>
            <a:pPr lvl="1"/>
            <a:r>
              <a:rPr lang="en-US" sz="2000" dirty="0" smtClean="0"/>
              <a:t>Group A carbohydrate: N acetyl glucosamine+ </a:t>
            </a:r>
            <a:r>
              <a:rPr lang="en-US" sz="2000" dirty="0" err="1" smtClean="0"/>
              <a:t>Rhamnose</a:t>
            </a:r>
            <a:r>
              <a:rPr lang="en-US" sz="2000" dirty="0" smtClean="0"/>
              <a:t>: Group specific antigen: Lancefield classification</a:t>
            </a:r>
          </a:p>
          <a:p>
            <a:r>
              <a:rPr lang="en-US" sz="2000" dirty="0" err="1" smtClean="0"/>
              <a:t>Mucopeptides</a:t>
            </a:r>
            <a:r>
              <a:rPr lang="en-US" sz="2000" dirty="0" smtClean="0"/>
              <a:t>: common to many </a:t>
            </a:r>
            <a:r>
              <a:rPr lang="en-US" sz="2000" dirty="0" err="1" smtClean="0"/>
              <a:t>bacteriae</a:t>
            </a:r>
            <a:endParaRPr lang="en-US" sz="2000" dirty="0" smtClean="0"/>
          </a:p>
          <a:p>
            <a:pPr lvl="1"/>
            <a:r>
              <a:rPr lang="en-US" sz="2000" dirty="0" smtClean="0"/>
              <a:t>N Acetyl glucosamine</a:t>
            </a:r>
          </a:p>
          <a:p>
            <a:pPr lvl="1"/>
            <a:r>
              <a:rPr lang="en-US" sz="2000" dirty="0" smtClean="0"/>
              <a:t>N Acetyl </a:t>
            </a:r>
            <a:r>
              <a:rPr lang="en-US" sz="2000" dirty="0" err="1" smtClean="0"/>
              <a:t>muramic</a:t>
            </a:r>
            <a:r>
              <a:rPr lang="en-US" sz="2000" dirty="0" smtClean="0"/>
              <a:t> acid</a:t>
            </a:r>
            <a:endParaRPr lang="en-IN" sz="2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519" t="3959" b="4997"/>
          <a:stretch/>
        </p:blipFill>
        <p:spPr bwMode="auto">
          <a:xfrm>
            <a:off x="5638800" y="4038600"/>
            <a:ext cx="3258856" cy="233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25706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 A streptococcal Antigens &amp; Antibody </a:t>
            </a:r>
            <a:r>
              <a:rPr lang="en-US" dirty="0" err="1" smtClean="0"/>
              <a:t>titres</a:t>
            </a:r>
            <a:endParaRPr lang="en-IN" dirty="0"/>
          </a:p>
        </p:txBody>
      </p:sp>
      <p:sp>
        <p:nvSpPr>
          <p:cNvPr id="3" name="Content Placeholder 2"/>
          <p:cNvSpPr>
            <a:spLocks noGrp="1"/>
          </p:cNvSpPr>
          <p:nvPr>
            <p:ph idx="1"/>
          </p:nvPr>
        </p:nvSpPr>
        <p:spPr/>
        <p:txBody>
          <a:bodyPr/>
          <a:lstStyle/>
          <a:p>
            <a:r>
              <a:rPr lang="en-US" dirty="0" err="1" smtClean="0"/>
              <a:t>Streptolysin</a:t>
            </a:r>
            <a:r>
              <a:rPr lang="en-US" dirty="0" smtClean="0"/>
              <a:t> O: Anti </a:t>
            </a:r>
            <a:r>
              <a:rPr lang="en-US" dirty="0" err="1" smtClean="0"/>
              <a:t>streptolysin</a:t>
            </a:r>
            <a:r>
              <a:rPr lang="en-US" dirty="0" smtClean="0"/>
              <a:t> O</a:t>
            </a:r>
          </a:p>
          <a:p>
            <a:r>
              <a:rPr lang="en-US" dirty="0" err="1" smtClean="0"/>
              <a:t>DNAse</a:t>
            </a:r>
            <a:r>
              <a:rPr lang="en-US" dirty="0" smtClean="0"/>
              <a:t> B: Anti </a:t>
            </a:r>
            <a:r>
              <a:rPr lang="en-US" dirty="0" err="1" smtClean="0"/>
              <a:t>DNAse</a:t>
            </a:r>
            <a:r>
              <a:rPr lang="en-US" dirty="0" smtClean="0"/>
              <a:t> B</a:t>
            </a:r>
          </a:p>
          <a:p>
            <a:r>
              <a:rPr lang="en-US" dirty="0" smtClean="0"/>
              <a:t>Streptokinase: </a:t>
            </a:r>
            <a:r>
              <a:rPr lang="en-US" dirty="0" err="1" smtClean="0"/>
              <a:t>Antistreptokinase</a:t>
            </a:r>
            <a:endParaRPr lang="en-US" dirty="0" smtClean="0"/>
          </a:p>
          <a:p>
            <a:r>
              <a:rPr lang="en-US" dirty="0" smtClean="0"/>
              <a:t>Nicotinamide Adenine </a:t>
            </a:r>
            <a:r>
              <a:rPr lang="en-US" dirty="0" err="1" smtClean="0"/>
              <a:t>Dinucleotidas</a:t>
            </a:r>
            <a:r>
              <a:rPr lang="en-US" dirty="0" smtClean="0"/>
              <a:t>: Anti NAD</a:t>
            </a:r>
          </a:p>
          <a:p>
            <a:endParaRPr lang="en-US" dirty="0" smtClean="0"/>
          </a:p>
          <a:p>
            <a:r>
              <a:rPr lang="en-US" dirty="0" smtClean="0"/>
              <a:t>Group Specific polysaccharide; anti </a:t>
            </a:r>
            <a:r>
              <a:rPr lang="en-US" dirty="0" err="1" smtClean="0"/>
              <a:t>strept</a:t>
            </a:r>
            <a:r>
              <a:rPr lang="en-US" dirty="0" smtClean="0"/>
              <a:t>. Polysaccharide</a:t>
            </a:r>
          </a:p>
          <a:p>
            <a:r>
              <a:rPr lang="en-US" dirty="0" smtClean="0"/>
              <a:t>Cell wall associated M-protein: Anti M-protein antibody</a:t>
            </a:r>
            <a:endParaRPr lang="en-IN" dirty="0"/>
          </a:p>
        </p:txBody>
      </p:sp>
    </p:spTree>
    <p:extLst>
      <p:ext uri="{BB962C8B-B14F-4D97-AF65-F5344CB8AC3E}">
        <p14:creationId xmlns:p14="http://schemas.microsoft.com/office/powerpoint/2010/main" xmlns="" val="4075642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UCOMP_1994\Desktop\jat\54 A 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9955"/>
          <a:stretch/>
        </p:blipFill>
        <p:spPr bwMode="auto">
          <a:xfrm>
            <a:off x="2133599" y="96881"/>
            <a:ext cx="6346859" cy="67611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43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Diagnosis of GABHS </a:t>
            </a:r>
            <a:r>
              <a:rPr lang="en-US" dirty="0" err="1" smtClean="0"/>
              <a:t>pharyngitis</a:t>
            </a:r>
            <a:endParaRPr lang="en-US" dirty="0"/>
          </a:p>
        </p:txBody>
      </p:sp>
      <p:sp>
        <p:nvSpPr>
          <p:cNvPr id="6" name="Text Placeholder 5"/>
          <p:cNvSpPr>
            <a:spLocks noGrp="1"/>
          </p:cNvSpPr>
          <p:nvPr>
            <p:ph type="body" idx="1"/>
          </p:nvPr>
        </p:nvSpPr>
        <p:spPr/>
        <p:txBody>
          <a:bodyPr/>
          <a:lstStyle/>
          <a:p>
            <a:r>
              <a:rPr lang="en-US" dirty="0" smtClean="0"/>
              <a:t>Suggest GABHS</a:t>
            </a:r>
            <a:endParaRPr lang="en-US" dirty="0"/>
          </a:p>
        </p:txBody>
      </p:sp>
      <p:sp>
        <p:nvSpPr>
          <p:cNvPr id="7" name="Content Placeholder 6"/>
          <p:cNvSpPr>
            <a:spLocks noGrp="1"/>
          </p:cNvSpPr>
          <p:nvPr>
            <p:ph sz="half" idx="2"/>
          </p:nvPr>
        </p:nvSpPr>
        <p:spPr/>
        <p:txBody>
          <a:bodyPr/>
          <a:lstStyle/>
          <a:p>
            <a:r>
              <a:rPr lang="en-US" dirty="0" smtClean="0"/>
              <a:t>Sudden onset sore throat</a:t>
            </a:r>
          </a:p>
          <a:p>
            <a:r>
              <a:rPr lang="en-US" dirty="0" smtClean="0"/>
              <a:t>Pain on swallowing</a:t>
            </a:r>
          </a:p>
          <a:p>
            <a:r>
              <a:rPr lang="en-US" dirty="0" smtClean="0"/>
              <a:t>Fever</a:t>
            </a:r>
          </a:p>
          <a:p>
            <a:r>
              <a:rPr lang="en-US" dirty="0" err="1" smtClean="0"/>
              <a:t>Tonsillo</a:t>
            </a:r>
            <a:r>
              <a:rPr lang="en-US" dirty="0" smtClean="0"/>
              <a:t> pharyngeal exudates</a:t>
            </a:r>
          </a:p>
          <a:p>
            <a:r>
              <a:rPr lang="en-US" dirty="0" smtClean="0"/>
              <a:t>Soft palate </a:t>
            </a:r>
            <a:r>
              <a:rPr lang="en-US" dirty="0" err="1" smtClean="0"/>
              <a:t>petechiae</a:t>
            </a:r>
            <a:endParaRPr lang="en-US" dirty="0" smtClean="0"/>
          </a:p>
          <a:p>
            <a:r>
              <a:rPr lang="en-US" dirty="0" smtClean="0"/>
              <a:t>Red swollen Uvula</a:t>
            </a:r>
          </a:p>
          <a:p>
            <a:r>
              <a:rPr lang="en-US" dirty="0" smtClean="0"/>
              <a:t>Tender anterior cervical nodes</a:t>
            </a:r>
            <a:endParaRPr lang="en-US" dirty="0"/>
          </a:p>
        </p:txBody>
      </p:sp>
      <p:sp>
        <p:nvSpPr>
          <p:cNvPr id="8" name="Text Placeholder 7"/>
          <p:cNvSpPr>
            <a:spLocks noGrp="1"/>
          </p:cNvSpPr>
          <p:nvPr>
            <p:ph type="body" sz="quarter" idx="3"/>
          </p:nvPr>
        </p:nvSpPr>
        <p:spPr/>
        <p:txBody>
          <a:bodyPr/>
          <a:lstStyle/>
          <a:p>
            <a:r>
              <a:rPr lang="en-US" dirty="0" smtClean="0"/>
              <a:t>Suggests viral</a:t>
            </a:r>
            <a:endParaRPr lang="en-US" dirty="0"/>
          </a:p>
        </p:txBody>
      </p:sp>
      <p:sp>
        <p:nvSpPr>
          <p:cNvPr id="9" name="Content Placeholder 8"/>
          <p:cNvSpPr>
            <a:spLocks noGrp="1"/>
          </p:cNvSpPr>
          <p:nvPr>
            <p:ph sz="quarter" idx="4"/>
          </p:nvPr>
        </p:nvSpPr>
        <p:spPr/>
        <p:txBody>
          <a:bodyPr/>
          <a:lstStyle/>
          <a:p>
            <a:r>
              <a:rPr lang="en-US" dirty="0" smtClean="0"/>
              <a:t>Conjunctivitis</a:t>
            </a:r>
          </a:p>
          <a:p>
            <a:r>
              <a:rPr lang="en-US" dirty="0" err="1" smtClean="0"/>
              <a:t>Coryza</a:t>
            </a:r>
            <a:endParaRPr lang="en-US" dirty="0" smtClean="0"/>
          </a:p>
          <a:p>
            <a:r>
              <a:rPr lang="en-US" dirty="0" smtClean="0"/>
              <a:t>Hoarseness, cough</a:t>
            </a:r>
          </a:p>
          <a:p>
            <a:r>
              <a:rPr lang="en-US" dirty="0" err="1" smtClean="0"/>
              <a:t>Diarrhoea</a:t>
            </a:r>
            <a:endParaRPr lang="en-US" dirty="0" smtClean="0"/>
          </a:p>
          <a:p>
            <a:r>
              <a:rPr lang="en-US" dirty="0" smtClean="0"/>
              <a:t>Characteristic </a:t>
            </a:r>
            <a:r>
              <a:rPr lang="en-US" dirty="0" err="1" smtClean="0"/>
              <a:t>exanthems</a:t>
            </a:r>
            <a:endParaRPr lang="en-US" dirty="0"/>
          </a:p>
        </p:txBody>
      </p:sp>
    </p:spTree>
    <p:extLst>
      <p:ext uri="{BB962C8B-B14F-4D97-AF65-F5344CB8AC3E}">
        <p14:creationId xmlns:p14="http://schemas.microsoft.com/office/powerpoint/2010/main" xmlns="" val="915719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637" t="14484" r="20797" b="16666"/>
          <a:stretch/>
        </p:blipFill>
        <p:spPr bwMode="auto">
          <a:xfrm>
            <a:off x="685800" y="685800"/>
            <a:ext cx="7620001" cy="50364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96176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of Valve Damage</a:t>
            </a:r>
            <a:endParaRPr lang="en-IN" dirty="0"/>
          </a:p>
        </p:txBody>
      </p:sp>
      <p:sp>
        <p:nvSpPr>
          <p:cNvPr id="3" name="Content Placeholder 2"/>
          <p:cNvSpPr>
            <a:spLocks noGrp="1"/>
          </p:cNvSpPr>
          <p:nvPr>
            <p:ph idx="1"/>
          </p:nvPr>
        </p:nvSpPr>
        <p:spPr/>
        <p:txBody>
          <a:bodyPr>
            <a:normAutofit/>
          </a:bodyPr>
          <a:lstStyle/>
          <a:p>
            <a:pPr marL="0" indent="0">
              <a:buNone/>
            </a:pPr>
            <a:r>
              <a:rPr lang="en-IN" dirty="0" smtClean="0"/>
              <a:t>Antigens, which are recognized as foreign by the</a:t>
            </a:r>
          </a:p>
          <a:p>
            <a:pPr marL="0" indent="0">
              <a:buNone/>
            </a:pPr>
            <a:r>
              <a:rPr lang="en-IN" dirty="0" smtClean="0"/>
              <a:t>susceptible host, induce a hyperactive humoral and cellular immune response that damages native tissues bearing similar antigen. </a:t>
            </a:r>
          </a:p>
          <a:p>
            <a:pPr marL="0" indent="0">
              <a:buNone/>
            </a:pPr>
            <a:r>
              <a:rPr lang="en-IN" dirty="0" smtClean="0"/>
              <a:t> 	Antibodies to the N-acetyl-glucosamine 	moiety of group A polysaccharide</a:t>
            </a:r>
          </a:p>
          <a:p>
            <a:pPr marL="0" indent="0">
              <a:buNone/>
            </a:pPr>
            <a:r>
              <a:rPr lang="en-IN" dirty="0" smtClean="0"/>
              <a:t>	cross-react with the heart valve tissue</a:t>
            </a:r>
            <a:endParaRPr lang="en-IN" dirty="0"/>
          </a:p>
        </p:txBody>
      </p:sp>
    </p:spTree>
    <p:extLst>
      <p:ext uri="{BB962C8B-B14F-4D97-AF65-F5344CB8AC3E}">
        <p14:creationId xmlns:p14="http://schemas.microsoft.com/office/powerpoint/2010/main" xmlns="" val="3586642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Pathology of Human Tissue Involvement</a:t>
            </a:r>
            <a:endParaRPr lang="en-IN" dirty="0"/>
          </a:p>
        </p:txBody>
      </p:sp>
      <p:sp>
        <p:nvSpPr>
          <p:cNvPr id="3" name="Content Placeholder 2"/>
          <p:cNvSpPr>
            <a:spLocks noGrp="1"/>
          </p:cNvSpPr>
          <p:nvPr>
            <p:ph idx="1"/>
          </p:nvPr>
        </p:nvSpPr>
        <p:spPr/>
        <p:txBody>
          <a:bodyPr/>
          <a:lstStyle/>
          <a:p>
            <a:r>
              <a:rPr lang="en-US" dirty="0" smtClean="0"/>
              <a:t>Skin, synovium, brain:</a:t>
            </a:r>
          </a:p>
          <a:p>
            <a:pPr lvl="1"/>
            <a:r>
              <a:rPr lang="en-US" dirty="0" smtClean="0"/>
              <a:t>Inflammation is self limiting and heal without residua</a:t>
            </a:r>
          </a:p>
          <a:p>
            <a:pPr lvl="1"/>
            <a:r>
              <a:rPr lang="en-US" dirty="0" smtClean="0"/>
              <a:t>Edema, inflammation and infiltration with predominant lymphocytes, few neutrophils.</a:t>
            </a:r>
          </a:p>
          <a:p>
            <a:pPr lvl="1"/>
            <a:r>
              <a:rPr lang="en-US" dirty="0" smtClean="0"/>
              <a:t>Perivascular inflammatory lesions</a:t>
            </a:r>
            <a:endParaRPr lang="en-US" dirty="0"/>
          </a:p>
          <a:p>
            <a:pPr lvl="1"/>
            <a:r>
              <a:rPr lang="en-US" dirty="0" smtClean="0"/>
              <a:t>Subcutaneous nodules have central </a:t>
            </a:r>
            <a:r>
              <a:rPr lang="en-US" dirty="0" err="1" smtClean="0"/>
              <a:t>fibrinoid</a:t>
            </a:r>
            <a:r>
              <a:rPr lang="en-US" dirty="0" smtClean="0"/>
              <a:t> necrosis surrounded by inflammatory reaction</a:t>
            </a:r>
            <a:endParaRPr lang="en-IN" dirty="0"/>
          </a:p>
        </p:txBody>
      </p:sp>
    </p:spTree>
    <p:extLst>
      <p:ext uri="{BB962C8B-B14F-4D97-AF65-F5344CB8AC3E}">
        <p14:creationId xmlns:p14="http://schemas.microsoft.com/office/powerpoint/2010/main" xmlns="" val="959537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t>Cardiac Involvement</a:t>
            </a:r>
            <a:endParaRPr lang="en-IN" dirty="0"/>
          </a:p>
        </p:txBody>
      </p:sp>
      <p:sp>
        <p:nvSpPr>
          <p:cNvPr id="3" name="Content Placeholder 2"/>
          <p:cNvSpPr>
            <a:spLocks noGrp="1"/>
          </p:cNvSpPr>
          <p:nvPr>
            <p:ph idx="1"/>
          </p:nvPr>
        </p:nvSpPr>
        <p:spPr>
          <a:xfrm>
            <a:off x="533400" y="1447800"/>
            <a:ext cx="8229600" cy="4389120"/>
          </a:xfrm>
        </p:spPr>
        <p:txBody>
          <a:bodyPr>
            <a:normAutofit fontScale="77500" lnSpcReduction="20000"/>
          </a:bodyPr>
          <a:lstStyle/>
          <a:p>
            <a:r>
              <a:rPr lang="en-IN" dirty="0"/>
              <a:t>The histopathologic findings </a:t>
            </a:r>
            <a:r>
              <a:rPr lang="en-IN" dirty="0" smtClean="0"/>
              <a:t>in myocardium </a:t>
            </a:r>
            <a:r>
              <a:rPr lang="en-IN" dirty="0"/>
              <a:t>include the “pathognomonic” </a:t>
            </a:r>
            <a:r>
              <a:rPr lang="en-IN" dirty="0" err="1"/>
              <a:t>Aschoff</a:t>
            </a:r>
            <a:r>
              <a:rPr lang="en-IN" dirty="0"/>
              <a:t> nodule</a:t>
            </a:r>
          </a:p>
          <a:p>
            <a:pPr lvl="1"/>
            <a:r>
              <a:rPr lang="en-IN" dirty="0" smtClean="0"/>
              <a:t>The </a:t>
            </a:r>
            <a:r>
              <a:rPr lang="en-IN" dirty="0" err="1"/>
              <a:t>Aschoff</a:t>
            </a:r>
            <a:r>
              <a:rPr lang="en-IN" dirty="0"/>
              <a:t> granuloma consists of a central </a:t>
            </a:r>
            <a:r>
              <a:rPr lang="en-IN" dirty="0" smtClean="0"/>
              <a:t>area of </a:t>
            </a:r>
            <a:r>
              <a:rPr lang="en-IN" dirty="0" err="1"/>
              <a:t>fibrinoid</a:t>
            </a:r>
            <a:r>
              <a:rPr lang="en-IN" dirty="0"/>
              <a:t> necrosis surrounded by cells of </a:t>
            </a:r>
            <a:r>
              <a:rPr lang="en-IN" dirty="0" smtClean="0"/>
              <a:t>histiocytic macrophage origin </a:t>
            </a:r>
            <a:r>
              <a:rPr lang="en-IN" dirty="0"/>
              <a:t>(</a:t>
            </a:r>
            <a:r>
              <a:rPr lang="en-IN" dirty="0" err="1"/>
              <a:t>Anitschkow</a:t>
            </a:r>
            <a:r>
              <a:rPr lang="en-IN" dirty="0"/>
              <a:t> cells), which show a </a:t>
            </a:r>
            <a:r>
              <a:rPr lang="en-IN" dirty="0" smtClean="0"/>
              <a:t>typical owl’s </a:t>
            </a:r>
            <a:r>
              <a:rPr lang="en-IN" dirty="0"/>
              <a:t>eye–shaped nucleus. </a:t>
            </a:r>
            <a:endParaRPr lang="en-IN" dirty="0" smtClean="0"/>
          </a:p>
          <a:p>
            <a:pPr lvl="1"/>
            <a:r>
              <a:rPr lang="en-IN" dirty="0" smtClean="0"/>
              <a:t>These </a:t>
            </a:r>
            <a:r>
              <a:rPr lang="en-IN" dirty="0"/>
              <a:t>cells are usually found </a:t>
            </a:r>
            <a:r>
              <a:rPr lang="en-IN" dirty="0" smtClean="0"/>
              <a:t>in the </a:t>
            </a:r>
            <a:r>
              <a:rPr lang="en-IN" dirty="0" err="1" smtClean="0"/>
              <a:t>subendocardial</a:t>
            </a:r>
            <a:r>
              <a:rPr lang="en-IN" dirty="0" smtClean="0"/>
              <a:t> or perivascular regions in the myocardium.</a:t>
            </a:r>
          </a:p>
          <a:p>
            <a:r>
              <a:rPr lang="en-IN" dirty="0" smtClean="0"/>
              <a:t>Little </a:t>
            </a:r>
            <a:r>
              <a:rPr lang="en-IN" dirty="0"/>
              <a:t>histopathologic damage </a:t>
            </a:r>
            <a:r>
              <a:rPr lang="en-IN" dirty="0" smtClean="0"/>
              <a:t>to the </a:t>
            </a:r>
            <a:r>
              <a:rPr lang="en-IN" dirty="0"/>
              <a:t>myocardium, even in patients with florid clinical </a:t>
            </a:r>
            <a:r>
              <a:rPr lang="en-IN" dirty="0" err="1" smtClean="0"/>
              <a:t>carditis</a:t>
            </a:r>
            <a:r>
              <a:rPr lang="en-IN" dirty="0" smtClean="0"/>
              <a:t> and </a:t>
            </a:r>
            <a:r>
              <a:rPr lang="en-IN" dirty="0"/>
              <a:t>heart failure</a:t>
            </a:r>
            <a:r>
              <a:rPr lang="en-IN" dirty="0" smtClean="0"/>
              <a:t>.</a:t>
            </a:r>
          </a:p>
          <a:p>
            <a:r>
              <a:rPr lang="en-IN" dirty="0" smtClean="0"/>
              <a:t> Myocyte </a:t>
            </a:r>
            <a:r>
              <a:rPr lang="en-IN" dirty="0"/>
              <a:t>necrosis is uncommon, </a:t>
            </a:r>
            <a:r>
              <a:rPr lang="en-IN" dirty="0" smtClean="0"/>
              <a:t>and the </a:t>
            </a:r>
            <a:r>
              <a:rPr lang="en-IN" dirty="0"/>
              <a:t>cellular infiltrate is confined to the </a:t>
            </a:r>
            <a:r>
              <a:rPr lang="en-IN" dirty="0" err="1"/>
              <a:t>interstitium</a:t>
            </a:r>
            <a:r>
              <a:rPr lang="en-IN" dirty="0"/>
              <a:t>. </a:t>
            </a:r>
            <a:endParaRPr lang="en-IN" dirty="0" smtClean="0"/>
          </a:p>
          <a:p>
            <a:r>
              <a:rPr lang="en-IN" dirty="0" smtClean="0"/>
              <a:t>This correlates </a:t>
            </a:r>
            <a:r>
              <a:rPr lang="en-IN" dirty="0"/>
              <a:t>with the lack of troponin leaks even in patients</a:t>
            </a:r>
          </a:p>
          <a:p>
            <a:pPr marL="0" indent="0">
              <a:buNone/>
            </a:pPr>
            <a:r>
              <a:rPr lang="en-IN" dirty="0" smtClean="0"/>
              <a:t>     with </a:t>
            </a:r>
            <a:r>
              <a:rPr lang="en-IN" dirty="0"/>
              <a:t>frank rheumatic myocarditis</a:t>
            </a:r>
            <a:r>
              <a:rPr lang="en-IN" dirty="0" smtClean="0"/>
              <a:t>. 	</a:t>
            </a:r>
          </a:p>
          <a:p>
            <a:pPr marL="0" indent="0">
              <a:buNone/>
            </a:pPr>
            <a:r>
              <a:rPr lang="en-IN" b="1" dirty="0" smtClean="0">
                <a:solidFill>
                  <a:srgbClr val="FF0000"/>
                </a:solidFill>
              </a:rPr>
              <a:t>Progresses from exudative phase to fibrotic phase over 6 months</a:t>
            </a:r>
          </a:p>
          <a:p>
            <a:pPr marL="0" indent="0">
              <a:buNone/>
            </a:pPr>
            <a:r>
              <a:rPr lang="en-IN" b="1" dirty="0" smtClean="0">
                <a:solidFill>
                  <a:srgbClr val="FF0000"/>
                </a:solidFill>
              </a:rPr>
              <a:t>Is not a useful marker for active </a:t>
            </a:r>
            <a:r>
              <a:rPr lang="en-IN" b="1" dirty="0" err="1" smtClean="0">
                <a:solidFill>
                  <a:srgbClr val="FF0000"/>
                </a:solidFill>
              </a:rPr>
              <a:t>carditis</a:t>
            </a:r>
            <a:r>
              <a:rPr lang="en-IN" b="1" dirty="0" smtClean="0">
                <a:solidFill>
                  <a:srgbClr val="FF0000"/>
                </a:solidFill>
              </a:rPr>
              <a:t>	</a:t>
            </a:r>
            <a:r>
              <a:rPr lang="en-IN" dirty="0" smtClean="0"/>
              <a:t>	</a:t>
            </a:r>
            <a:endParaRPr lang="en-IN" dirty="0"/>
          </a:p>
        </p:txBody>
      </p:sp>
    </p:spTree>
    <p:extLst>
      <p:ext uri="{BB962C8B-B14F-4D97-AF65-F5344CB8AC3E}">
        <p14:creationId xmlns:p14="http://schemas.microsoft.com/office/powerpoint/2010/main" xmlns="" val="2114591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Valve Involvement</a:t>
            </a:r>
            <a:endParaRPr lang="en-IN" dirty="0"/>
          </a:p>
        </p:txBody>
      </p:sp>
      <p:sp>
        <p:nvSpPr>
          <p:cNvPr id="3" name="Content Placeholder 2"/>
          <p:cNvSpPr>
            <a:spLocks noGrp="1"/>
          </p:cNvSpPr>
          <p:nvPr>
            <p:ph idx="1"/>
          </p:nvPr>
        </p:nvSpPr>
        <p:spPr/>
        <p:txBody>
          <a:bodyPr/>
          <a:lstStyle/>
          <a:p>
            <a:r>
              <a:rPr lang="en-US" dirty="0" smtClean="0"/>
              <a:t>Valves bear the brunt of the inflammatory reaction: Mitral/ aortic/ tricuspid  in that order</a:t>
            </a:r>
          </a:p>
          <a:p>
            <a:r>
              <a:rPr lang="en-US" dirty="0" smtClean="0"/>
              <a:t>Typical lesions: </a:t>
            </a:r>
          </a:p>
          <a:p>
            <a:pPr lvl="1"/>
            <a:r>
              <a:rPr lang="en-US" dirty="0" smtClean="0"/>
              <a:t>Small Sterile </a:t>
            </a:r>
            <a:r>
              <a:rPr lang="en-US" dirty="0" err="1" smtClean="0"/>
              <a:t>vegetations</a:t>
            </a:r>
            <a:r>
              <a:rPr lang="en-US" dirty="0" smtClean="0"/>
              <a:t> or verrucae over the edges of the leaflets, do not cause </a:t>
            </a:r>
            <a:r>
              <a:rPr lang="en-US" dirty="0" err="1" smtClean="0"/>
              <a:t>thrombo</a:t>
            </a:r>
            <a:r>
              <a:rPr lang="en-US" dirty="0" smtClean="0"/>
              <a:t> embolism. </a:t>
            </a:r>
          </a:p>
          <a:p>
            <a:pPr lvl="1"/>
            <a:r>
              <a:rPr lang="en-US" dirty="0" smtClean="0"/>
              <a:t>Sub </a:t>
            </a:r>
            <a:r>
              <a:rPr lang="en-US" dirty="0" err="1" smtClean="0"/>
              <a:t>valvular</a:t>
            </a:r>
            <a:r>
              <a:rPr lang="en-US" dirty="0" smtClean="0"/>
              <a:t> apparatus and valve annulus also involved</a:t>
            </a:r>
            <a:endParaRPr lang="en-IN" dirty="0"/>
          </a:p>
        </p:txBody>
      </p:sp>
    </p:spTree>
    <p:extLst>
      <p:ext uri="{BB962C8B-B14F-4D97-AF65-F5344CB8AC3E}">
        <p14:creationId xmlns:p14="http://schemas.microsoft.com/office/powerpoint/2010/main" xmlns="" val="3084672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52400"/>
            <a:ext cx="4343400" cy="2950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98868" y="2133600"/>
            <a:ext cx="4107007"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1673" y="3937036"/>
            <a:ext cx="4350327" cy="2806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35833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Rheumatic Fever: Current Status</a:t>
            </a:r>
            <a:endParaRPr lang="en-IN" dirty="0"/>
          </a:p>
        </p:txBody>
      </p:sp>
      <p:sp>
        <p:nvSpPr>
          <p:cNvPr id="5" name="Content Placeholder 4"/>
          <p:cNvSpPr>
            <a:spLocks noGrp="1"/>
          </p:cNvSpPr>
          <p:nvPr>
            <p:ph idx="1"/>
          </p:nvPr>
        </p:nvSpPr>
        <p:spPr/>
        <p:txBody>
          <a:bodyPr/>
          <a:lstStyle/>
          <a:p>
            <a:r>
              <a:rPr lang="en-US" dirty="0" smtClean="0"/>
              <a:t>Epidemiology</a:t>
            </a:r>
          </a:p>
          <a:p>
            <a:r>
              <a:rPr lang="en-US" dirty="0" smtClean="0"/>
              <a:t>Streptococcal Infection and link to ARF</a:t>
            </a:r>
          </a:p>
          <a:p>
            <a:r>
              <a:rPr lang="en-US" dirty="0" smtClean="0"/>
              <a:t>Pathological and morphological lesions</a:t>
            </a:r>
            <a:endParaRPr lang="en-IN" dirty="0"/>
          </a:p>
          <a:p>
            <a:r>
              <a:rPr lang="en-US" dirty="0" smtClean="0"/>
              <a:t>Evolution of Guidelines for diagnosing ARF</a:t>
            </a:r>
          </a:p>
          <a:p>
            <a:r>
              <a:rPr lang="en-US" dirty="0" smtClean="0"/>
              <a:t>Treatment strategy</a:t>
            </a:r>
          </a:p>
          <a:p>
            <a:r>
              <a:rPr lang="en-US" dirty="0" smtClean="0"/>
              <a:t>Secondary prophylaxis: extension to  population at risk</a:t>
            </a:r>
          </a:p>
          <a:p>
            <a:r>
              <a:rPr lang="en-US" dirty="0" smtClean="0"/>
              <a:t>Vaccines</a:t>
            </a:r>
            <a:endParaRPr lang="en-IN" dirty="0"/>
          </a:p>
        </p:txBody>
      </p:sp>
    </p:spTree>
    <p:extLst>
      <p:ext uri="{BB962C8B-B14F-4D97-AF65-F5344CB8AC3E}">
        <p14:creationId xmlns:p14="http://schemas.microsoft.com/office/powerpoint/2010/main" xmlns="" val="4164279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145" y="228600"/>
            <a:ext cx="9096427" cy="624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64819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3217" r="51878" b="33392"/>
          <a:stretch/>
        </p:blipFill>
        <p:spPr bwMode="auto">
          <a:xfrm>
            <a:off x="304800" y="690258"/>
            <a:ext cx="8839200" cy="6199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34483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000" b="66137"/>
          <a:stretch/>
        </p:blipFill>
        <p:spPr bwMode="auto">
          <a:xfrm>
            <a:off x="209678" y="307975"/>
            <a:ext cx="8900226" cy="6092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63246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8706" r="52113" b="-1924"/>
          <a:stretch/>
        </p:blipFill>
        <p:spPr bwMode="auto">
          <a:xfrm>
            <a:off x="228687" y="1066800"/>
            <a:ext cx="8000913" cy="5609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78384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867" t="17187" r="17277" b="8073"/>
          <a:stretch/>
        </p:blipFill>
        <p:spPr bwMode="auto">
          <a:xfrm>
            <a:off x="51707" y="194825"/>
            <a:ext cx="9124950" cy="66486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7837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404" t="11979" r="16398" b="35192"/>
          <a:stretch/>
        </p:blipFill>
        <p:spPr bwMode="auto">
          <a:xfrm>
            <a:off x="76200" y="1204061"/>
            <a:ext cx="9024642" cy="50443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9434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508" t="20823" r="9589" b="18402"/>
          <a:stretch/>
        </p:blipFill>
        <p:spPr bwMode="auto">
          <a:xfrm>
            <a:off x="0" y="1056688"/>
            <a:ext cx="8991600" cy="44868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200400" y="533400"/>
            <a:ext cx="1207382" cy="369332"/>
          </a:xfrm>
          <a:prstGeom prst="rect">
            <a:avLst/>
          </a:prstGeom>
          <a:noFill/>
        </p:spPr>
        <p:txBody>
          <a:bodyPr wrap="none" rtlCol="0">
            <a:spAutoFit/>
          </a:bodyPr>
          <a:lstStyle/>
          <a:p>
            <a:r>
              <a:rPr lang="en-US" dirty="0">
                <a:solidFill>
                  <a:prstClr val="black"/>
                </a:solidFill>
              </a:rPr>
              <a:t>WHO 2002</a:t>
            </a:r>
            <a:endParaRPr lang="en-IN" dirty="0">
              <a:solidFill>
                <a:prstClr val="black"/>
              </a:solidFill>
            </a:endParaRPr>
          </a:p>
        </p:txBody>
      </p:sp>
    </p:spTree>
    <p:extLst>
      <p:ext uri="{BB962C8B-B14F-4D97-AF65-F5344CB8AC3E}">
        <p14:creationId xmlns:p14="http://schemas.microsoft.com/office/powerpoint/2010/main" xmlns="" val="2723926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UCOMP_1994\Desktop\jat\54 A 9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4925" y="493713"/>
            <a:ext cx="7153275" cy="5400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8296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UCOMP_1994\Desktop\jat\154 a 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04900" y="509588"/>
            <a:ext cx="7200900" cy="56308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2794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IUCOMP_1994\Desktop\jat\54 a 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0000" y="644525"/>
            <a:ext cx="6883400" cy="53482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3189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0"/>
            <a:ext cx="8229600" cy="1143000"/>
          </a:xfrm>
        </p:spPr>
        <p:txBody>
          <a:bodyPr>
            <a:noAutofit/>
          </a:bodyPr>
          <a:lstStyle/>
          <a:p>
            <a:r>
              <a:rPr lang="en-IN" sz="3200" dirty="0"/>
              <a:t>Epidemiology of group A streptococci,</a:t>
            </a:r>
            <a:br>
              <a:rPr lang="en-IN" sz="3200" dirty="0"/>
            </a:br>
            <a:r>
              <a:rPr lang="en-IN" sz="3200" dirty="0"/>
              <a:t>rheumatic fever and rheumatic heart disease</a:t>
            </a:r>
            <a:br>
              <a:rPr lang="en-IN" sz="3200" dirty="0"/>
            </a:br>
            <a:endParaRPr lang="en-IN" sz="3200" dirty="0"/>
          </a:p>
        </p:txBody>
      </p:sp>
      <p:sp>
        <p:nvSpPr>
          <p:cNvPr id="5" name="Content Placeholder 4"/>
          <p:cNvSpPr>
            <a:spLocks noGrp="1"/>
          </p:cNvSpPr>
          <p:nvPr>
            <p:ph idx="1"/>
          </p:nvPr>
        </p:nvSpPr>
        <p:spPr/>
        <p:txBody>
          <a:bodyPr>
            <a:normAutofit lnSpcReduction="10000"/>
          </a:bodyPr>
          <a:lstStyle/>
          <a:p>
            <a:pPr marL="0" indent="0">
              <a:buNone/>
            </a:pPr>
            <a:r>
              <a:rPr lang="en-IN" dirty="0" smtClean="0"/>
              <a:t>Rheumatic </a:t>
            </a:r>
            <a:r>
              <a:rPr lang="en-IN" dirty="0"/>
              <a:t>fever (RF) and rheumatic heart disease (RHD) </a:t>
            </a:r>
            <a:r>
              <a:rPr lang="en-IN" dirty="0" smtClean="0"/>
              <a:t>are Non-</a:t>
            </a:r>
            <a:r>
              <a:rPr lang="en-IN" dirty="0" err="1" smtClean="0"/>
              <a:t>suppurative</a:t>
            </a:r>
            <a:r>
              <a:rPr lang="en-IN" dirty="0" smtClean="0"/>
              <a:t> </a:t>
            </a:r>
            <a:r>
              <a:rPr lang="en-IN" dirty="0"/>
              <a:t>complications of Group A streptococcal </a:t>
            </a:r>
            <a:r>
              <a:rPr lang="en-IN" dirty="0" smtClean="0"/>
              <a:t>pharyngitis due </a:t>
            </a:r>
            <a:r>
              <a:rPr lang="en-IN" dirty="0"/>
              <a:t>to a delayed immune response. </a:t>
            </a:r>
            <a:endParaRPr lang="en-IN" dirty="0" smtClean="0"/>
          </a:p>
          <a:p>
            <a:pPr marL="0" indent="0">
              <a:buNone/>
            </a:pPr>
            <a:r>
              <a:rPr lang="en-IN" dirty="0" smtClean="0"/>
              <a:t>Although </a:t>
            </a:r>
            <a:r>
              <a:rPr lang="en-IN" dirty="0"/>
              <a:t>RF and RHD are </a:t>
            </a:r>
            <a:r>
              <a:rPr lang="en-IN" dirty="0" smtClean="0"/>
              <a:t>rare in </a:t>
            </a:r>
            <a:r>
              <a:rPr lang="en-IN" dirty="0"/>
              <a:t>developed countries, they are still major public health </a:t>
            </a:r>
            <a:r>
              <a:rPr lang="en-IN" dirty="0" smtClean="0"/>
              <a:t>problems among </a:t>
            </a:r>
            <a:r>
              <a:rPr lang="en-IN" dirty="0"/>
              <a:t>children and young adults in developing </a:t>
            </a:r>
            <a:r>
              <a:rPr lang="en-IN" dirty="0" smtClean="0"/>
              <a:t>countries. </a:t>
            </a:r>
          </a:p>
          <a:p>
            <a:pPr marL="0" indent="0">
              <a:buNone/>
            </a:pPr>
            <a:r>
              <a:rPr lang="en-IN" dirty="0" smtClean="0"/>
              <a:t>The economic </a:t>
            </a:r>
            <a:r>
              <a:rPr lang="en-IN" dirty="0"/>
              <a:t>effects of the disability and premature death caused </a:t>
            </a:r>
            <a:r>
              <a:rPr lang="en-IN" dirty="0" smtClean="0"/>
              <a:t>by these </a:t>
            </a:r>
            <a:r>
              <a:rPr lang="en-IN" dirty="0"/>
              <a:t>diseases are felt at both the individual and national </a:t>
            </a:r>
            <a:r>
              <a:rPr lang="en-IN" dirty="0" smtClean="0"/>
              <a:t>levels through </a:t>
            </a:r>
            <a:r>
              <a:rPr lang="en-IN" dirty="0"/>
              <a:t>higher direct and indirect health-care costs.</a:t>
            </a:r>
          </a:p>
        </p:txBody>
      </p:sp>
    </p:spTree>
    <p:extLst>
      <p:ext uri="{BB962C8B-B14F-4D97-AF65-F5344CB8AC3E}">
        <p14:creationId xmlns:p14="http://schemas.microsoft.com/office/powerpoint/2010/main" xmlns="" val="1159531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IUCOMP_1994\Desktop\jat\54 a 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5713" y="654050"/>
            <a:ext cx="6632575" cy="5549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61962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IUCOMP_1994\Desktop\jat\54 a 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2188" y="400050"/>
            <a:ext cx="4618037" cy="6057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765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Electrocardiographic Changes: </a:t>
            </a:r>
            <a:endParaRPr lang="en-IN" dirty="0"/>
          </a:p>
        </p:txBody>
      </p:sp>
      <p:sp>
        <p:nvSpPr>
          <p:cNvPr id="3" name="Content Placeholder 2"/>
          <p:cNvSpPr>
            <a:spLocks noGrp="1"/>
          </p:cNvSpPr>
          <p:nvPr>
            <p:ph idx="1"/>
          </p:nvPr>
        </p:nvSpPr>
        <p:spPr/>
        <p:txBody>
          <a:bodyPr>
            <a:normAutofit lnSpcReduction="10000"/>
          </a:bodyPr>
          <a:lstStyle/>
          <a:p>
            <a:r>
              <a:rPr lang="en-US" dirty="0" smtClean="0"/>
              <a:t>PR prolongation most common: 30%</a:t>
            </a:r>
          </a:p>
          <a:p>
            <a:r>
              <a:rPr lang="en-US" dirty="0" smtClean="0"/>
              <a:t>No association with other </a:t>
            </a:r>
            <a:r>
              <a:rPr lang="en-US" dirty="0" err="1" smtClean="0"/>
              <a:t>carditis</a:t>
            </a:r>
            <a:r>
              <a:rPr lang="en-US" dirty="0" smtClean="0"/>
              <a:t> features and equally present in both isolated arthritis and </a:t>
            </a:r>
            <a:r>
              <a:rPr lang="en-US" dirty="0" err="1" smtClean="0"/>
              <a:t>carditis</a:t>
            </a:r>
            <a:endParaRPr lang="en-US" dirty="0" smtClean="0"/>
          </a:p>
          <a:p>
            <a:r>
              <a:rPr lang="en-US" dirty="0" smtClean="0"/>
              <a:t>Does not predict long term sequelae in absence of clinical </a:t>
            </a:r>
            <a:r>
              <a:rPr lang="en-US" dirty="0" err="1" smtClean="0"/>
              <a:t>valvulitis</a:t>
            </a:r>
            <a:endParaRPr lang="en-US" dirty="0" smtClean="0"/>
          </a:p>
          <a:p>
            <a:r>
              <a:rPr lang="en-US" dirty="0" smtClean="0"/>
              <a:t>Consensus: Non specific change with same significance  like acute phase reactants</a:t>
            </a:r>
          </a:p>
          <a:p>
            <a:endParaRPr lang="en-US" dirty="0"/>
          </a:p>
          <a:p>
            <a:r>
              <a:rPr lang="en-US" dirty="0" smtClean="0"/>
              <a:t>Other AV conduction abnormalities and AV dissociation less common</a:t>
            </a:r>
            <a:endParaRPr lang="en-IN" dirty="0"/>
          </a:p>
        </p:txBody>
      </p:sp>
    </p:spTree>
    <p:extLst>
      <p:ext uri="{BB962C8B-B14F-4D97-AF65-F5344CB8AC3E}">
        <p14:creationId xmlns:p14="http://schemas.microsoft.com/office/powerpoint/2010/main" xmlns="" val="547888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Resurgence of RF in US:1985-1995: 327 cases: some highlights</a:t>
            </a:r>
            <a:endParaRPr lang="en-IN" dirty="0"/>
          </a:p>
        </p:txBody>
      </p:sp>
      <p:sp>
        <p:nvSpPr>
          <p:cNvPr id="3" name="Content Placeholder 2"/>
          <p:cNvSpPr>
            <a:spLocks noGrp="1"/>
          </p:cNvSpPr>
          <p:nvPr>
            <p:ph idx="1"/>
          </p:nvPr>
        </p:nvSpPr>
        <p:spPr/>
        <p:txBody>
          <a:bodyPr/>
          <a:lstStyle/>
          <a:p>
            <a:r>
              <a:rPr lang="en-US" dirty="0" smtClean="0"/>
              <a:t>Acute pharyngitis requiring treatment  was reported in a minority</a:t>
            </a:r>
          </a:p>
          <a:p>
            <a:r>
              <a:rPr lang="en-US" dirty="0" err="1" smtClean="0"/>
              <a:t>Rheumatogenic</a:t>
            </a:r>
            <a:r>
              <a:rPr lang="en-US" dirty="0" smtClean="0"/>
              <a:t> strains were mucoid producing and more virulent in causing ARF( M3, M18)</a:t>
            </a:r>
          </a:p>
          <a:p>
            <a:r>
              <a:rPr lang="en-US" dirty="0" smtClean="0"/>
              <a:t>Antecedent </a:t>
            </a:r>
            <a:r>
              <a:rPr lang="en-US" dirty="0" err="1" smtClean="0"/>
              <a:t>Strept</a:t>
            </a:r>
            <a:r>
              <a:rPr lang="en-US" dirty="0" smtClean="0"/>
              <a:t>. infection was confirmed by elevated anti streptococcal antibodies in all cases</a:t>
            </a:r>
          </a:p>
          <a:p>
            <a:r>
              <a:rPr lang="en-US" dirty="0" smtClean="0"/>
              <a:t>ARF occurred in a small % of pts. treated for 10 days with appropriate oral antibiotics</a:t>
            </a:r>
            <a:endParaRPr lang="en-IN" dirty="0"/>
          </a:p>
        </p:txBody>
      </p:sp>
    </p:spTree>
    <p:extLst>
      <p:ext uri="{BB962C8B-B14F-4D97-AF65-F5344CB8AC3E}">
        <p14:creationId xmlns:p14="http://schemas.microsoft.com/office/powerpoint/2010/main" xmlns="" val="1188789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N" dirty="0"/>
              <a:t>Resurgence of RF in US: </a:t>
            </a:r>
            <a:r>
              <a:rPr lang="en-IN" dirty="0" smtClean="0"/>
              <a:t>Clinical: 327 cases</a:t>
            </a:r>
            <a:endParaRPr lang="en-IN" dirty="0"/>
          </a:p>
        </p:txBody>
      </p:sp>
      <p:sp>
        <p:nvSpPr>
          <p:cNvPr id="7" name="Text Placeholder 6"/>
          <p:cNvSpPr>
            <a:spLocks noGrp="1"/>
          </p:cNvSpPr>
          <p:nvPr>
            <p:ph type="body" idx="1"/>
          </p:nvPr>
        </p:nvSpPr>
        <p:spPr/>
        <p:txBody>
          <a:bodyPr/>
          <a:lstStyle/>
          <a:p>
            <a:r>
              <a:rPr lang="en-US" dirty="0" smtClean="0"/>
              <a:t>Major Manifestation</a:t>
            </a:r>
            <a:endParaRPr lang="en-IN" dirty="0"/>
          </a:p>
        </p:txBody>
      </p:sp>
      <p:sp>
        <p:nvSpPr>
          <p:cNvPr id="9" name="Text Placeholder 8"/>
          <p:cNvSpPr>
            <a:spLocks noGrp="1"/>
          </p:cNvSpPr>
          <p:nvPr>
            <p:ph type="body" sz="half" idx="3"/>
          </p:nvPr>
        </p:nvSpPr>
        <p:spPr/>
        <p:txBody>
          <a:bodyPr/>
          <a:lstStyle/>
          <a:p>
            <a:r>
              <a:rPr lang="en-US" dirty="0" smtClean="0"/>
              <a:t>No of pts. (%)</a:t>
            </a:r>
            <a:endParaRPr lang="en-IN" dirty="0"/>
          </a:p>
        </p:txBody>
      </p:sp>
      <p:sp>
        <p:nvSpPr>
          <p:cNvPr id="8" name="Content Placeholder 7"/>
          <p:cNvSpPr>
            <a:spLocks noGrp="1"/>
          </p:cNvSpPr>
          <p:nvPr>
            <p:ph sz="quarter" idx="2"/>
          </p:nvPr>
        </p:nvSpPr>
        <p:spPr/>
        <p:txBody>
          <a:bodyPr/>
          <a:lstStyle/>
          <a:p>
            <a:r>
              <a:rPr lang="en-US" b="1" dirty="0" smtClean="0"/>
              <a:t>Single major</a:t>
            </a:r>
          </a:p>
          <a:p>
            <a:pPr lvl="1"/>
            <a:r>
              <a:rPr lang="en-US" dirty="0" err="1" smtClean="0">
                <a:solidFill>
                  <a:srgbClr val="FF0000"/>
                </a:solidFill>
              </a:rPr>
              <a:t>Carditis</a:t>
            </a:r>
            <a:endParaRPr lang="en-US" dirty="0" smtClean="0">
              <a:solidFill>
                <a:srgbClr val="FF0000"/>
              </a:solidFill>
            </a:endParaRPr>
          </a:p>
          <a:p>
            <a:pPr lvl="1"/>
            <a:r>
              <a:rPr lang="en-US" dirty="0" smtClean="0">
                <a:solidFill>
                  <a:srgbClr val="FF0000"/>
                </a:solidFill>
              </a:rPr>
              <a:t>Arthritis</a:t>
            </a:r>
          </a:p>
          <a:p>
            <a:pPr lvl="1"/>
            <a:r>
              <a:rPr lang="en-US" dirty="0" smtClean="0">
                <a:solidFill>
                  <a:srgbClr val="FF0000"/>
                </a:solidFill>
              </a:rPr>
              <a:t>Chorea</a:t>
            </a:r>
          </a:p>
          <a:p>
            <a:r>
              <a:rPr lang="en-US" b="1" dirty="0" smtClean="0"/>
              <a:t>Two major</a:t>
            </a:r>
          </a:p>
          <a:p>
            <a:pPr lvl="1"/>
            <a:r>
              <a:rPr lang="en-US" dirty="0" err="1" smtClean="0">
                <a:solidFill>
                  <a:srgbClr val="FF0000"/>
                </a:solidFill>
              </a:rPr>
              <a:t>Carditis</a:t>
            </a:r>
            <a:r>
              <a:rPr lang="en-US" dirty="0" smtClean="0">
                <a:solidFill>
                  <a:srgbClr val="FF0000"/>
                </a:solidFill>
              </a:rPr>
              <a:t> with </a:t>
            </a:r>
            <a:r>
              <a:rPr lang="en-US" dirty="0" err="1" smtClean="0">
                <a:solidFill>
                  <a:srgbClr val="FF0000"/>
                </a:solidFill>
              </a:rPr>
              <a:t>arthrits</a:t>
            </a:r>
            <a:endParaRPr lang="en-US" dirty="0" smtClean="0">
              <a:solidFill>
                <a:srgbClr val="FF0000"/>
              </a:solidFill>
            </a:endParaRPr>
          </a:p>
          <a:p>
            <a:pPr lvl="2"/>
            <a:r>
              <a:rPr lang="en-US" dirty="0" smtClean="0"/>
              <a:t>Erythema </a:t>
            </a:r>
            <a:r>
              <a:rPr lang="en-US" dirty="0" err="1" smtClean="0"/>
              <a:t>marg</a:t>
            </a:r>
            <a:endParaRPr lang="en-US" dirty="0" smtClean="0"/>
          </a:p>
          <a:p>
            <a:pPr lvl="2"/>
            <a:r>
              <a:rPr lang="en-US" dirty="0" err="1" smtClean="0"/>
              <a:t>Subcut</a:t>
            </a:r>
            <a:r>
              <a:rPr lang="en-US" dirty="0" smtClean="0"/>
              <a:t>. Nodules</a:t>
            </a:r>
          </a:p>
          <a:p>
            <a:pPr lvl="1"/>
            <a:r>
              <a:rPr lang="en-US" dirty="0" err="1" smtClean="0">
                <a:solidFill>
                  <a:srgbClr val="FF0000"/>
                </a:solidFill>
              </a:rPr>
              <a:t>Carditis</a:t>
            </a:r>
            <a:r>
              <a:rPr lang="en-US" dirty="0" smtClean="0">
                <a:solidFill>
                  <a:srgbClr val="FF0000"/>
                </a:solidFill>
              </a:rPr>
              <a:t> with Chorea</a:t>
            </a:r>
          </a:p>
          <a:p>
            <a:pPr lvl="1"/>
            <a:r>
              <a:rPr lang="en-US" dirty="0" err="1" smtClean="0">
                <a:solidFill>
                  <a:srgbClr val="FF0000"/>
                </a:solidFill>
              </a:rPr>
              <a:t>Artritis</a:t>
            </a:r>
            <a:r>
              <a:rPr lang="en-US" dirty="0" smtClean="0">
                <a:solidFill>
                  <a:srgbClr val="FF0000"/>
                </a:solidFill>
              </a:rPr>
              <a:t> with Erythema </a:t>
            </a:r>
            <a:r>
              <a:rPr lang="en-US" dirty="0" err="1" smtClean="0">
                <a:solidFill>
                  <a:srgbClr val="FF0000"/>
                </a:solidFill>
              </a:rPr>
              <a:t>marg</a:t>
            </a:r>
            <a:endParaRPr lang="en-IN" dirty="0">
              <a:solidFill>
                <a:srgbClr val="FF0000"/>
              </a:solidFill>
            </a:endParaRPr>
          </a:p>
        </p:txBody>
      </p:sp>
      <p:sp>
        <p:nvSpPr>
          <p:cNvPr id="10" name="Content Placeholder 9"/>
          <p:cNvSpPr>
            <a:spLocks noGrp="1"/>
          </p:cNvSpPr>
          <p:nvPr>
            <p:ph sz="quarter" idx="4"/>
          </p:nvPr>
        </p:nvSpPr>
        <p:spPr/>
        <p:txBody>
          <a:bodyPr/>
          <a:lstStyle/>
          <a:p>
            <a:r>
              <a:rPr lang="en-US" b="1" dirty="0" smtClean="0"/>
              <a:t>60%</a:t>
            </a:r>
          </a:p>
          <a:p>
            <a:pPr lvl="1"/>
            <a:r>
              <a:rPr lang="en-US" dirty="0" smtClean="0">
                <a:solidFill>
                  <a:srgbClr val="FF0000"/>
                </a:solidFill>
              </a:rPr>
              <a:t>27%</a:t>
            </a:r>
          </a:p>
          <a:p>
            <a:pPr lvl="1"/>
            <a:r>
              <a:rPr lang="en-US" dirty="0" smtClean="0">
                <a:solidFill>
                  <a:srgbClr val="FF0000"/>
                </a:solidFill>
              </a:rPr>
              <a:t>12%</a:t>
            </a:r>
          </a:p>
          <a:p>
            <a:pPr lvl="1"/>
            <a:r>
              <a:rPr lang="en-US" dirty="0" smtClean="0">
                <a:solidFill>
                  <a:srgbClr val="FF0000"/>
                </a:solidFill>
              </a:rPr>
              <a:t>19%</a:t>
            </a:r>
          </a:p>
          <a:p>
            <a:r>
              <a:rPr lang="en-US" b="1" dirty="0" smtClean="0"/>
              <a:t>40%</a:t>
            </a:r>
          </a:p>
          <a:p>
            <a:pPr lvl="1"/>
            <a:r>
              <a:rPr lang="en-US" dirty="0" smtClean="0">
                <a:solidFill>
                  <a:srgbClr val="FF0000"/>
                </a:solidFill>
              </a:rPr>
              <a:t>25%</a:t>
            </a:r>
          </a:p>
          <a:p>
            <a:pPr lvl="2"/>
            <a:r>
              <a:rPr lang="en-US" dirty="0" smtClean="0"/>
              <a:t>3%</a:t>
            </a:r>
          </a:p>
          <a:p>
            <a:pPr lvl="2"/>
            <a:r>
              <a:rPr lang="en-US" dirty="0" smtClean="0"/>
              <a:t>2%</a:t>
            </a:r>
          </a:p>
          <a:p>
            <a:pPr lvl="1"/>
            <a:r>
              <a:rPr lang="en-US" dirty="0" smtClean="0">
                <a:solidFill>
                  <a:srgbClr val="FF0000"/>
                </a:solidFill>
              </a:rPr>
              <a:t>15%</a:t>
            </a:r>
          </a:p>
          <a:p>
            <a:pPr lvl="1"/>
            <a:r>
              <a:rPr lang="en-US" dirty="0" smtClean="0">
                <a:solidFill>
                  <a:srgbClr val="FF0000"/>
                </a:solidFill>
              </a:rPr>
              <a:t>3%</a:t>
            </a:r>
            <a:endParaRPr lang="en-IN" dirty="0">
              <a:solidFill>
                <a:srgbClr val="FF0000"/>
              </a:solidFill>
            </a:endParaRPr>
          </a:p>
        </p:txBody>
      </p:sp>
    </p:spTree>
    <p:extLst>
      <p:ext uri="{BB962C8B-B14F-4D97-AF65-F5344CB8AC3E}">
        <p14:creationId xmlns:p14="http://schemas.microsoft.com/office/powerpoint/2010/main" xmlns="" val="1598342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Resurgence of RF in </a:t>
            </a:r>
            <a:r>
              <a:rPr lang="en-IN" dirty="0" smtClean="0"/>
              <a:t>US:1985-1995</a:t>
            </a:r>
            <a:br>
              <a:rPr lang="en-IN" dirty="0" smtClean="0"/>
            </a:br>
            <a:r>
              <a:rPr lang="en-IN" dirty="0" smtClean="0"/>
              <a:t>Role of Echo Doppler</a:t>
            </a:r>
            <a:endParaRPr lang="en-IN" dirty="0"/>
          </a:p>
        </p:txBody>
      </p:sp>
      <p:sp>
        <p:nvSpPr>
          <p:cNvPr id="3" name="Content Placeholder 2"/>
          <p:cNvSpPr>
            <a:spLocks noGrp="1"/>
          </p:cNvSpPr>
          <p:nvPr>
            <p:ph idx="1"/>
          </p:nvPr>
        </p:nvSpPr>
        <p:spPr/>
        <p:txBody>
          <a:bodyPr/>
          <a:lstStyle/>
          <a:p>
            <a:r>
              <a:rPr lang="en-US" dirty="0" smtClean="0"/>
              <a:t>Use of Echo Doppler increased the pick up of </a:t>
            </a:r>
            <a:r>
              <a:rPr lang="en-US" dirty="0" err="1" smtClean="0"/>
              <a:t>carditis</a:t>
            </a:r>
            <a:r>
              <a:rPr lang="en-US" dirty="0" smtClean="0"/>
              <a:t> not detected as murmur by clinical examination</a:t>
            </a:r>
          </a:p>
          <a:p>
            <a:endParaRPr lang="en-US" dirty="0" smtClean="0"/>
          </a:p>
          <a:p>
            <a:r>
              <a:rPr lang="en-US" dirty="0" smtClean="0"/>
              <a:t>Useful especially when pts present with only polyarthritis/ chorea as the only major manifestation</a:t>
            </a:r>
          </a:p>
          <a:p>
            <a:endParaRPr lang="en-US" dirty="0" smtClean="0"/>
          </a:p>
          <a:p>
            <a:r>
              <a:rPr lang="en-US" dirty="0" smtClean="0"/>
              <a:t>Confirms </a:t>
            </a:r>
            <a:r>
              <a:rPr lang="en-US" dirty="0" err="1" smtClean="0"/>
              <a:t>carditis</a:t>
            </a:r>
            <a:r>
              <a:rPr lang="en-US" dirty="0" smtClean="0"/>
              <a:t> and need for extended rheumatic fever prophylaxis</a:t>
            </a:r>
          </a:p>
          <a:p>
            <a:endParaRPr lang="en-IN" dirty="0"/>
          </a:p>
        </p:txBody>
      </p:sp>
    </p:spTree>
    <p:extLst>
      <p:ext uri="{BB962C8B-B14F-4D97-AF65-F5344CB8AC3E}">
        <p14:creationId xmlns:p14="http://schemas.microsoft.com/office/powerpoint/2010/main" xmlns="" val="961941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0047" t="21033" r="6965" b="9722"/>
          <a:stretch/>
        </p:blipFill>
        <p:spPr bwMode="auto">
          <a:xfrm>
            <a:off x="1143000" y="1295400"/>
            <a:ext cx="6894286" cy="5065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533400" y="623455"/>
            <a:ext cx="7928261" cy="523220"/>
          </a:xfrm>
          <a:prstGeom prst="rect">
            <a:avLst/>
          </a:prstGeom>
          <a:noFill/>
        </p:spPr>
        <p:txBody>
          <a:bodyPr wrap="none" rtlCol="0">
            <a:spAutoFit/>
          </a:bodyPr>
          <a:lstStyle/>
          <a:p>
            <a:r>
              <a:rPr lang="en-US" sz="2800" dirty="0">
                <a:solidFill>
                  <a:prstClr val="black"/>
                </a:solidFill>
              </a:rPr>
              <a:t>Role of Echo Doppler in diagnosis of Rheumatic Fever</a:t>
            </a:r>
            <a:endParaRPr lang="en-IN" sz="2800" dirty="0">
              <a:solidFill>
                <a:prstClr val="black"/>
              </a:solidFill>
            </a:endParaRPr>
          </a:p>
        </p:txBody>
      </p:sp>
    </p:spTree>
    <p:extLst>
      <p:ext uri="{BB962C8B-B14F-4D97-AF65-F5344CB8AC3E}">
        <p14:creationId xmlns:p14="http://schemas.microsoft.com/office/powerpoint/2010/main" xmlns="" val="2966839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3294" t="18229" r="2782" b="46395"/>
          <a:stretch/>
        </p:blipFill>
        <p:spPr bwMode="auto">
          <a:xfrm>
            <a:off x="29308" y="609600"/>
            <a:ext cx="8886962" cy="487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437969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249" t="21180" r="17228" b="21875"/>
          <a:stretch/>
        </p:blipFill>
        <p:spPr bwMode="auto">
          <a:xfrm>
            <a:off x="228600" y="1547930"/>
            <a:ext cx="8001000" cy="44718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901197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582" t="18651" r="20574" b="33928"/>
          <a:stretch/>
        </p:blipFill>
        <p:spPr bwMode="auto">
          <a:xfrm>
            <a:off x="1" y="1524160"/>
            <a:ext cx="8991600" cy="32909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86370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Acute Rheumatic Fever : Epidemiology</a:t>
            </a:r>
            <a:endParaRPr lang="en-IN" dirty="0"/>
          </a:p>
        </p:txBody>
      </p:sp>
      <p:sp>
        <p:nvSpPr>
          <p:cNvPr id="3" name="Text Placeholder 2"/>
          <p:cNvSpPr>
            <a:spLocks noGrp="1"/>
          </p:cNvSpPr>
          <p:nvPr>
            <p:ph type="body" idx="1"/>
          </p:nvPr>
        </p:nvSpPr>
        <p:spPr/>
        <p:txBody>
          <a:bodyPr/>
          <a:lstStyle/>
          <a:p>
            <a:r>
              <a:rPr lang="en-US" dirty="0" smtClean="0"/>
              <a:t>Developed countries</a:t>
            </a:r>
            <a:endParaRPr lang="en-IN" dirty="0"/>
          </a:p>
        </p:txBody>
      </p:sp>
      <p:sp>
        <p:nvSpPr>
          <p:cNvPr id="4" name="Content Placeholder 3"/>
          <p:cNvSpPr>
            <a:spLocks noGrp="1"/>
          </p:cNvSpPr>
          <p:nvPr>
            <p:ph sz="half" idx="2"/>
          </p:nvPr>
        </p:nvSpPr>
        <p:spPr/>
        <p:txBody>
          <a:bodyPr>
            <a:normAutofit lnSpcReduction="10000"/>
          </a:bodyPr>
          <a:lstStyle/>
          <a:p>
            <a:r>
              <a:rPr lang="en-US" dirty="0" smtClean="0"/>
              <a:t>Incidence decreasing &lt;2/10</a:t>
            </a:r>
            <a:r>
              <a:rPr lang="en-US" baseline="30000" dirty="0" smtClean="0"/>
              <a:t>5</a:t>
            </a:r>
          </a:p>
          <a:p>
            <a:r>
              <a:rPr lang="en-US" sz="2300" dirty="0" smtClean="0"/>
              <a:t>Prevalence: In  Epidemics</a:t>
            </a:r>
          </a:p>
          <a:p>
            <a:r>
              <a:rPr lang="en-US" sz="2300" dirty="0" smtClean="0"/>
              <a:t>Sub populations : ethnic/ low socio economic strata/ marginalized</a:t>
            </a:r>
          </a:p>
          <a:p>
            <a:pPr lvl="1"/>
            <a:r>
              <a:rPr lang="en-US" sz="2300" dirty="0" smtClean="0"/>
              <a:t>Mauri tribes in NZ, indigenous population in Australia (150-300/10</a:t>
            </a:r>
            <a:r>
              <a:rPr lang="en-US" sz="2300" baseline="30000" dirty="0" smtClean="0"/>
              <a:t>5)</a:t>
            </a:r>
          </a:p>
          <a:p>
            <a:r>
              <a:rPr lang="en-US" dirty="0" smtClean="0"/>
              <a:t>ARF Criteria: should be stringent( specific) in low risk population</a:t>
            </a:r>
            <a:endParaRPr lang="en-IN" dirty="0"/>
          </a:p>
        </p:txBody>
      </p:sp>
      <p:sp>
        <p:nvSpPr>
          <p:cNvPr id="5" name="Text Placeholder 4"/>
          <p:cNvSpPr>
            <a:spLocks noGrp="1"/>
          </p:cNvSpPr>
          <p:nvPr>
            <p:ph type="body" sz="quarter" idx="3"/>
          </p:nvPr>
        </p:nvSpPr>
        <p:spPr/>
        <p:txBody>
          <a:bodyPr/>
          <a:lstStyle/>
          <a:p>
            <a:r>
              <a:rPr lang="en-US" dirty="0" smtClean="0"/>
              <a:t>Less developed countries</a:t>
            </a:r>
            <a:endParaRPr lang="en-IN" dirty="0"/>
          </a:p>
        </p:txBody>
      </p:sp>
      <p:sp>
        <p:nvSpPr>
          <p:cNvPr id="6" name="Content Placeholder 5"/>
          <p:cNvSpPr>
            <a:spLocks noGrp="1"/>
          </p:cNvSpPr>
          <p:nvPr>
            <p:ph sz="quarter" idx="4"/>
          </p:nvPr>
        </p:nvSpPr>
        <p:spPr/>
        <p:txBody>
          <a:bodyPr/>
          <a:lstStyle/>
          <a:p>
            <a:r>
              <a:rPr lang="en-US" dirty="0" smtClean="0"/>
              <a:t>Incidence high: &gt;100/10</a:t>
            </a:r>
            <a:r>
              <a:rPr lang="en-US" baseline="30000" dirty="0" smtClean="0"/>
              <a:t>5</a:t>
            </a:r>
          </a:p>
          <a:p>
            <a:r>
              <a:rPr lang="en-US" dirty="0" smtClean="0"/>
              <a:t>Prevalence:  endemic</a:t>
            </a:r>
          </a:p>
          <a:p>
            <a:r>
              <a:rPr lang="en-US" dirty="0" smtClean="0"/>
              <a:t>Geographic variation</a:t>
            </a:r>
          </a:p>
          <a:p>
            <a:r>
              <a:rPr lang="en-US" dirty="0" smtClean="0"/>
              <a:t>Criteria should be less stringent( more sensitive) in high risk population</a:t>
            </a:r>
            <a:endParaRPr lang="en-IN" dirty="0"/>
          </a:p>
        </p:txBody>
      </p:sp>
    </p:spTree>
    <p:extLst>
      <p:ext uri="{BB962C8B-B14F-4D97-AF65-F5344CB8AC3E}">
        <p14:creationId xmlns:p14="http://schemas.microsoft.com/office/powerpoint/2010/main" xmlns="" val="323522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713" t="30729" r="41045" b="9375"/>
          <a:stretch/>
        </p:blipFill>
        <p:spPr bwMode="auto">
          <a:xfrm>
            <a:off x="18222" y="609600"/>
            <a:ext cx="8897178" cy="61687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157828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526" t="38542" r="41435" b="6250"/>
          <a:stretch>
            <a:fillRect/>
          </a:stretch>
        </p:blipFill>
        <p:spPr bwMode="auto">
          <a:xfrm>
            <a:off x="0" y="0"/>
            <a:ext cx="6858000" cy="6858000"/>
          </a:xfrm>
          <a:prstGeom prst="rect">
            <a:avLst/>
          </a:prstGeom>
          <a:noFill/>
          <a:ln w="9525">
            <a:noFill/>
            <a:miter lim="800000"/>
            <a:headEnd/>
            <a:tailEnd/>
          </a:ln>
          <a:effectLst/>
        </p:spPr>
      </p:pic>
    </p:spTree>
    <p:extLst>
      <p:ext uri="{BB962C8B-B14F-4D97-AF65-F5344CB8AC3E}">
        <p14:creationId xmlns:p14="http://schemas.microsoft.com/office/powerpoint/2010/main" xmlns="" val="1613220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35139" t="35417" r="23280" b="9375"/>
          <a:stretch>
            <a:fillRect/>
          </a:stretch>
        </p:blipFill>
        <p:spPr bwMode="auto">
          <a:xfrm>
            <a:off x="0" y="0"/>
            <a:ext cx="9144000" cy="6825803"/>
          </a:xfrm>
          <a:prstGeom prst="rect">
            <a:avLst/>
          </a:prstGeom>
          <a:noFill/>
          <a:ln w="9525">
            <a:noFill/>
            <a:miter lim="800000"/>
            <a:headEnd/>
            <a:tailEnd/>
          </a:ln>
          <a:effectLst/>
        </p:spPr>
      </p:pic>
      <p:cxnSp>
        <p:nvCxnSpPr>
          <p:cNvPr id="4" name="Straight Connector 3"/>
          <p:cNvCxnSpPr/>
          <p:nvPr/>
        </p:nvCxnSpPr>
        <p:spPr>
          <a:xfrm>
            <a:off x="5486400" y="3429000"/>
            <a:ext cx="22098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486400" y="3733800"/>
            <a:ext cx="13716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10200" y="5638800"/>
            <a:ext cx="12192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86400" y="6324600"/>
            <a:ext cx="1524000" cy="158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443665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620000" cy="6001643"/>
          </a:xfrm>
          <a:prstGeom prst="rect">
            <a:avLst/>
          </a:prstGeom>
        </p:spPr>
        <p:txBody>
          <a:bodyPr wrap="square">
            <a:spAutoFit/>
          </a:bodyPr>
          <a:lstStyle/>
          <a:p>
            <a:r>
              <a:rPr lang="en-US" sz="2400" b="1" dirty="0">
                <a:solidFill>
                  <a:prstClr val="black"/>
                </a:solidFill>
              </a:rPr>
              <a:t>A retrospective study in North Queensland, Australia,</a:t>
            </a:r>
          </a:p>
          <a:p>
            <a:r>
              <a:rPr lang="en-US" sz="2400" b="1" dirty="0">
                <a:solidFill>
                  <a:prstClr val="black"/>
                </a:solidFill>
              </a:rPr>
              <a:t>investigated the impact of the addition of subclinical </a:t>
            </a:r>
            <a:r>
              <a:rPr lang="en-US" sz="2400" b="1" dirty="0" err="1">
                <a:solidFill>
                  <a:prstClr val="black"/>
                </a:solidFill>
              </a:rPr>
              <a:t>carditis</a:t>
            </a:r>
            <a:r>
              <a:rPr lang="en-US" sz="2400" b="1" dirty="0">
                <a:solidFill>
                  <a:prstClr val="black"/>
                </a:solidFill>
              </a:rPr>
              <a:t>, </a:t>
            </a:r>
            <a:r>
              <a:rPr lang="en-US" sz="2400" b="1" dirty="0" err="1">
                <a:solidFill>
                  <a:prstClr val="black"/>
                </a:solidFill>
              </a:rPr>
              <a:t>monoarthritis</a:t>
            </a:r>
            <a:r>
              <a:rPr lang="en-US" sz="2400" b="1" dirty="0">
                <a:solidFill>
                  <a:prstClr val="black"/>
                </a:solidFill>
              </a:rPr>
              <a:t>, and low-grade fever (&gt;37.5°C) to the 1992 revised Jones criteria.</a:t>
            </a:r>
          </a:p>
          <a:p>
            <a:endParaRPr lang="en-US" dirty="0">
              <a:solidFill>
                <a:prstClr val="black"/>
              </a:solidFill>
            </a:endParaRPr>
          </a:p>
          <a:p>
            <a:r>
              <a:rPr lang="en-US" dirty="0">
                <a:solidFill>
                  <a:prstClr val="black"/>
                </a:solidFill>
              </a:rPr>
              <a:t>Of the 98 cases with a clinical diagnosis of ARF, only 71.4% met the revised Jones criteria. </a:t>
            </a:r>
          </a:p>
          <a:p>
            <a:endParaRPr lang="en-US" dirty="0">
              <a:solidFill>
                <a:prstClr val="black"/>
              </a:solidFill>
            </a:endParaRPr>
          </a:p>
          <a:p>
            <a:r>
              <a:rPr lang="en-US" dirty="0">
                <a:solidFill>
                  <a:prstClr val="black"/>
                </a:solidFill>
              </a:rPr>
              <a:t>Modification of the criteria, as discussed above, increased</a:t>
            </a:r>
          </a:p>
          <a:p>
            <a:r>
              <a:rPr lang="en-US" dirty="0">
                <a:solidFill>
                  <a:prstClr val="black"/>
                </a:solidFill>
              </a:rPr>
              <a:t>the proportion of the cases that satisfied diagnostic criteria to 91.8%. </a:t>
            </a:r>
          </a:p>
          <a:p>
            <a:r>
              <a:rPr lang="en-US" dirty="0">
                <a:solidFill>
                  <a:prstClr val="black"/>
                </a:solidFill>
              </a:rPr>
              <a:t>Of the 28 people who did not meet the traditional Jones criteria, 12 (42%) developed evidence of chronic RHD. </a:t>
            </a:r>
          </a:p>
          <a:p>
            <a:endParaRPr lang="en-US" dirty="0">
              <a:solidFill>
                <a:prstClr val="black"/>
              </a:solidFill>
            </a:endParaRPr>
          </a:p>
          <a:p>
            <a:r>
              <a:rPr lang="en-US" dirty="0">
                <a:solidFill>
                  <a:prstClr val="black"/>
                </a:solidFill>
              </a:rPr>
              <a:t>Addition of </a:t>
            </a:r>
            <a:r>
              <a:rPr lang="en-US" dirty="0" err="1">
                <a:solidFill>
                  <a:prstClr val="black"/>
                </a:solidFill>
              </a:rPr>
              <a:t>monoarthritis</a:t>
            </a:r>
            <a:r>
              <a:rPr lang="en-US" dirty="0">
                <a:solidFill>
                  <a:prstClr val="black"/>
                </a:solidFill>
              </a:rPr>
              <a:t> and subclinical </a:t>
            </a:r>
            <a:r>
              <a:rPr lang="en-US" dirty="0" err="1">
                <a:solidFill>
                  <a:prstClr val="black"/>
                </a:solidFill>
              </a:rPr>
              <a:t>carditis</a:t>
            </a:r>
            <a:r>
              <a:rPr lang="en-US" dirty="0">
                <a:solidFill>
                  <a:prstClr val="black"/>
                </a:solidFill>
              </a:rPr>
              <a:t> as major manifestations and low-grade fever as a minor manifestation to the Jones criteria could increase sensitivity when applied specifically to high-risk populations. </a:t>
            </a:r>
          </a:p>
          <a:p>
            <a:endParaRPr lang="en-US" dirty="0">
              <a:solidFill>
                <a:prstClr val="black"/>
              </a:solidFill>
            </a:endParaRPr>
          </a:p>
          <a:p>
            <a:r>
              <a:rPr lang="en-US" dirty="0">
                <a:solidFill>
                  <a:prstClr val="black"/>
                </a:solidFill>
              </a:rPr>
              <a:t>Additionally, study of the impact of the application of the New Zealand guidelines resulted in a 16% increase in the diagnosis of ARF compared with the 1992 revision of the Jones criteria. </a:t>
            </a:r>
          </a:p>
        </p:txBody>
      </p:sp>
    </p:spTree>
    <p:extLst>
      <p:ext uri="{BB962C8B-B14F-4D97-AF65-F5344CB8AC3E}">
        <p14:creationId xmlns:p14="http://schemas.microsoft.com/office/powerpoint/2010/main" xmlns="" val="3500632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000" t="11718" r="7321" b="44141"/>
          <a:stretch/>
        </p:blipFill>
        <p:spPr bwMode="auto">
          <a:xfrm>
            <a:off x="228599" y="533400"/>
            <a:ext cx="8780085" cy="5105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608730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103" t="14323" r="51976" b="42838"/>
          <a:stretch/>
        </p:blipFill>
        <p:spPr bwMode="auto">
          <a:xfrm>
            <a:off x="0" y="746296"/>
            <a:ext cx="9022810" cy="5730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531256" y="1785592"/>
            <a:ext cx="1170833" cy="461665"/>
          </a:xfrm>
          <a:prstGeom prst="rect">
            <a:avLst/>
          </a:prstGeom>
          <a:noFill/>
        </p:spPr>
        <p:txBody>
          <a:bodyPr wrap="none" rtlCol="0">
            <a:spAutoFit/>
          </a:bodyPr>
          <a:lstStyle/>
          <a:p>
            <a:r>
              <a:rPr lang="en-US" sz="2400" dirty="0" err="1" smtClean="0"/>
              <a:t>carditis</a:t>
            </a:r>
            <a:endParaRPr lang="en-IN" sz="2400" dirty="0"/>
          </a:p>
        </p:txBody>
      </p:sp>
    </p:spTree>
    <p:extLst>
      <p:ext uri="{BB962C8B-B14F-4D97-AF65-F5344CB8AC3E}">
        <p14:creationId xmlns:p14="http://schemas.microsoft.com/office/powerpoint/2010/main" xmlns="" val="1729645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178" t="56250" r="50805" b="6250"/>
          <a:stretch/>
        </p:blipFill>
        <p:spPr bwMode="auto">
          <a:xfrm>
            <a:off x="114299" y="762000"/>
            <a:ext cx="8982075"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40377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366" t="54948" r="12299" b="8854"/>
          <a:stretch/>
        </p:blipFill>
        <p:spPr bwMode="auto">
          <a:xfrm>
            <a:off x="152400" y="863076"/>
            <a:ext cx="8761218" cy="47757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81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Indian Study on Rheumatic Fever</a:t>
            </a:r>
            <a:endParaRPr lang="en-IN" dirty="0"/>
          </a:p>
        </p:txBody>
      </p:sp>
      <p:sp>
        <p:nvSpPr>
          <p:cNvPr id="3" name="Content Placeholder 2"/>
          <p:cNvSpPr>
            <a:spLocks noGrp="1"/>
          </p:cNvSpPr>
          <p:nvPr>
            <p:ph idx="1"/>
          </p:nvPr>
        </p:nvSpPr>
        <p:spPr/>
        <p:txBody>
          <a:bodyPr>
            <a:normAutofit/>
          </a:bodyPr>
          <a:lstStyle/>
          <a:p>
            <a:r>
              <a:rPr lang="en-US" dirty="0" smtClean="0"/>
              <a:t>452 pts of Rheumatic Fever</a:t>
            </a:r>
          </a:p>
          <a:p>
            <a:pPr lvl="1"/>
            <a:r>
              <a:rPr lang="en-US" smtClean="0"/>
              <a:t>140</a:t>
            </a:r>
            <a:r>
              <a:rPr lang="en-US" smtClean="0"/>
              <a:t> </a:t>
            </a:r>
            <a:r>
              <a:rPr lang="en-US" dirty="0" smtClean="0"/>
              <a:t>pts had clinical </a:t>
            </a:r>
            <a:r>
              <a:rPr lang="en-US" dirty="0" err="1" smtClean="0"/>
              <a:t>carditis</a:t>
            </a:r>
            <a:endParaRPr lang="en-US" dirty="0" smtClean="0"/>
          </a:p>
          <a:p>
            <a:pPr lvl="1"/>
            <a:r>
              <a:rPr lang="en-US" dirty="0" smtClean="0"/>
              <a:t>213 patients without clinical </a:t>
            </a:r>
            <a:r>
              <a:rPr lang="en-US" dirty="0" err="1" smtClean="0"/>
              <a:t>carditis</a:t>
            </a:r>
            <a:endParaRPr lang="en-US" dirty="0" smtClean="0"/>
          </a:p>
          <a:p>
            <a:r>
              <a:rPr lang="en-IN" dirty="0" smtClean="0"/>
              <a:t>213 pts without clinical </a:t>
            </a:r>
            <a:r>
              <a:rPr lang="en-IN" dirty="0" err="1" smtClean="0"/>
              <a:t>carditis</a:t>
            </a:r>
            <a:r>
              <a:rPr lang="en-IN" dirty="0" smtClean="0"/>
              <a:t> underwent echo Doppler</a:t>
            </a:r>
            <a:r>
              <a:rPr lang="en-US" dirty="0" smtClean="0"/>
              <a:t> </a:t>
            </a:r>
          </a:p>
          <a:p>
            <a:pPr lvl="1"/>
            <a:r>
              <a:rPr lang="en-US" dirty="0" smtClean="0"/>
              <a:t>MR jet in two planes, </a:t>
            </a:r>
            <a:r>
              <a:rPr lang="en-US" dirty="0" err="1" smtClean="0"/>
              <a:t>holo</a:t>
            </a:r>
            <a:r>
              <a:rPr lang="en-US" dirty="0" smtClean="0"/>
              <a:t>-systolic ,mosaic pattern</a:t>
            </a:r>
          </a:p>
          <a:p>
            <a:pPr lvl="1"/>
            <a:r>
              <a:rPr lang="en-US" dirty="0" smtClean="0"/>
              <a:t>AR jet  in two planes, pan-diastolic, mosaic pattern</a:t>
            </a:r>
          </a:p>
          <a:p>
            <a:pPr marL="457200" lvl="1" indent="0">
              <a:buNone/>
            </a:pPr>
            <a:r>
              <a:rPr lang="en-US" dirty="0" smtClean="0"/>
              <a:t>Other added criteria in other studies: MR jet area&gt;1 cm2, velocity &gt;2.5/3.2 m/s, AR jet &gt;1cm2, AR jet velocity &gt;2.5m/s, AR jet width0.1 cm</a:t>
            </a:r>
            <a:endParaRPr lang="en-IN" dirty="0"/>
          </a:p>
        </p:txBody>
      </p:sp>
    </p:spTree>
    <p:extLst>
      <p:ext uri="{BB962C8B-B14F-4D97-AF65-F5344CB8AC3E}">
        <p14:creationId xmlns:p14="http://schemas.microsoft.com/office/powerpoint/2010/main" xmlns="" val="3862288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394" t="14881" r="29722" b="9722"/>
          <a:stretch/>
        </p:blipFill>
        <p:spPr bwMode="auto">
          <a:xfrm>
            <a:off x="228600" y="1066800"/>
            <a:ext cx="7141030" cy="55154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457200" y="381000"/>
            <a:ext cx="3546099" cy="369332"/>
          </a:xfrm>
          <a:prstGeom prst="rect">
            <a:avLst/>
          </a:prstGeom>
          <a:noFill/>
        </p:spPr>
        <p:txBody>
          <a:bodyPr wrap="none" rtlCol="0">
            <a:spAutoFit/>
          </a:bodyPr>
          <a:lstStyle/>
          <a:p>
            <a:r>
              <a:rPr lang="en-US" dirty="0" err="1">
                <a:solidFill>
                  <a:prstClr val="black"/>
                </a:solidFill>
              </a:rPr>
              <a:t>Vijayalaxmi</a:t>
            </a:r>
            <a:r>
              <a:rPr lang="en-US" dirty="0">
                <a:solidFill>
                  <a:prstClr val="black"/>
                </a:solidFill>
              </a:rPr>
              <a:t> : Medicine Update 2012</a:t>
            </a:r>
            <a:endParaRPr lang="en-IN" dirty="0">
              <a:solidFill>
                <a:prstClr val="black"/>
              </a:solidFill>
            </a:endParaRPr>
          </a:p>
        </p:txBody>
      </p:sp>
    </p:spTree>
    <p:extLst>
      <p:ext uri="{BB962C8B-B14F-4D97-AF65-F5344CB8AC3E}">
        <p14:creationId xmlns:p14="http://schemas.microsoft.com/office/powerpoint/2010/main" xmlns="" val="4145935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2015" t="11310" r="11204" b="8333"/>
          <a:stretch/>
        </p:blipFill>
        <p:spPr bwMode="auto">
          <a:xfrm>
            <a:off x="381000" y="304800"/>
            <a:ext cx="7387771" cy="58782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95810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043" t="16468" r="48351" b="6250"/>
          <a:stretch/>
        </p:blipFill>
        <p:spPr bwMode="auto">
          <a:xfrm>
            <a:off x="1436914" y="1204686"/>
            <a:ext cx="5283200" cy="56533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08398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IUCOMP_1994\Desktop\jat\54 a 6.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32" t="17442" r="-1732" b="16831"/>
          <a:stretch/>
        </p:blipFill>
        <p:spPr bwMode="auto">
          <a:xfrm>
            <a:off x="58446" y="1828800"/>
            <a:ext cx="8628354" cy="504954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371601" y="928300"/>
            <a:ext cx="5867400" cy="461665"/>
          </a:xfrm>
          <a:prstGeom prst="rect">
            <a:avLst/>
          </a:prstGeom>
          <a:noFill/>
        </p:spPr>
        <p:txBody>
          <a:bodyPr wrap="square" rtlCol="0">
            <a:spAutoFit/>
          </a:bodyPr>
          <a:lstStyle/>
          <a:p>
            <a:r>
              <a:rPr lang="en-US" sz="2400" b="1" dirty="0" smtClean="0"/>
              <a:t>Management of Acute Rheumatic Fever</a:t>
            </a:r>
            <a:endParaRPr lang="en-IN" sz="2400" b="1" dirty="0"/>
          </a:p>
        </p:txBody>
      </p:sp>
    </p:spTree>
    <p:extLst>
      <p:ext uri="{BB962C8B-B14F-4D97-AF65-F5344CB8AC3E}">
        <p14:creationId xmlns:p14="http://schemas.microsoft.com/office/powerpoint/2010/main" xmlns="" val="3235912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srcRect l="32796" t="20833" r="15666" b="44271"/>
          <a:stretch/>
        </p:blipFill>
        <p:spPr bwMode="auto">
          <a:xfrm>
            <a:off x="0" y="228600"/>
            <a:ext cx="8940800" cy="5715000"/>
          </a:xfrm>
          <a:prstGeom prst="rect">
            <a:avLst/>
          </a:prstGeom>
          <a:noFill/>
          <a:ln w="9525">
            <a:noFill/>
            <a:miter lim="800000"/>
            <a:headEnd/>
            <a:tailEnd/>
          </a:ln>
          <a:effectLst/>
        </p:spPr>
      </p:pic>
    </p:spTree>
    <p:extLst>
      <p:ext uri="{BB962C8B-B14F-4D97-AF65-F5344CB8AC3E}">
        <p14:creationId xmlns:p14="http://schemas.microsoft.com/office/powerpoint/2010/main" xmlns="" val="42947831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5104"/>
          <a:stretch/>
        </p:blipFill>
        <p:spPr bwMode="auto">
          <a:xfrm>
            <a:off x="25400" y="1219200"/>
            <a:ext cx="8943975"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879465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418" t="23016" r="23028" b="9523"/>
          <a:stretch/>
        </p:blipFill>
        <p:spPr bwMode="auto">
          <a:xfrm>
            <a:off x="-1" y="29028"/>
            <a:ext cx="9109547" cy="62193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330689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Rheumatic Fever: Secondary Prophylaxis</a:t>
            </a:r>
            <a:endParaRPr lang="en-US" dirty="0"/>
          </a:p>
        </p:txBody>
      </p:sp>
      <p:sp>
        <p:nvSpPr>
          <p:cNvPr id="3" name="Content Placeholder 2"/>
          <p:cNvSpPr>
            <a:spLocks noGrp="1"/>
          </p:cNvSpPr>
          <p:nvPr>
            <p:ph idx="1"/>
          </p:nvPr>
        </p:nvSpPr>
        <p:spPr/>
        <p:txBody>
          <a:bodyPr/>
          <a:lstStyle/>
          <a:p>
            <a:pPr>
              <a:buNone/>
            </a:pPr>
            <a:r>
              <a:rPr lang="en-US" b="1" u="sng" dirty="0" smtClean="0"/>
              <a:t>Factors to be considered:</a:t>
            </a:r>
          </a:p>
          <a:p>
            <a:r>
              <a:rPr lang="en-US" dirty="0" smtClean="0"/>
              <a:t>Number of previous attacks</a:t>
            </a:r>
          </a:p>
          <a:p>
            <a:r>
              <a:rPr lang="en-US" dirty="0" smtClean="0"/>
              <a:t>Time elapsed from the First  attack</a:t>
            </a:r>
          </a:p>
          <a:p>
            <a:r>
              <a:rPr lang="en-US" dirty="0" smtClean="0"/>
              <a:t>Risk of exposure to GABHS: Endemic areas</a:t>
            </a:r>
          </a:p>
          <a:p>
            <a:r>
              <a:rPr lang="en-US" dirty="0" smtClean="0"/>
              <a:t>Age of the patient</a:t>
            </a:r>
          </a:p>
          <a:p>
            <a:r>
              <a:rPr lang="en-US" dirty="0" smtClean="0"/>
              <a:t>Presence/ absence of cardiac involvement</a:t>
            </a:r>
            <a:endParaRPr lang="en-US" dirty="0"/>
          </a:p>
        </p:txBody>
      </p:sp>
    </p:spTree>
    <p:extLst>
      <p:ext uri="{BB962C8B-B14F-4D97-AF65-F5344CB8AC3E}">
        <p14:creationId xmlns:p14="http://schemas.microsoft.com/office/powerpoint/2010/main" xmlns="" val="88899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31625" t="28125" r="16252" b="15625"/>
          <a:stretch>
            <a:fillRect/>
          </a:stretch>
        </p:blipFill>
        <p:spPr bwMode="auto">
          <a:xfrm>
            <a:off x="227189" y="457200"/>
            <a:ext cx="8916811" cy="6172200"/>
          </a:xfrm>
          <a:prstGeom prst="rect">
            <a:avLst/>
          </a:prstGeom>
          <a:noFill/>
          <a:ln w="9525">
            <a:noFill/>
            <a:miter lim="800000"/>
            <a:headEnd/>
            <a:tailEnd/>
          </a:ln>
          <a:effectLst/>
        </p:spPr>
      </p:pic>
    </p:spTree>
    <p:extLst>
      <p:ext uri="{BB962C8B-B14F-4D97-AF65-F5344CB8AC3E}">
        <p14:creationId xmlns:p14="http://schemas.microsoft.com/office/powerpoint/2010/main" xmlns="" val="3881768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IUCOMP_1994\Desktop\jat\54A 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347663"/>
            <a:ext cx="7696200" cy="6099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6635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395" t="13541" r="11568" b="7465"/>
          <a:stretch/>
        </p:blipFill>
        <p:spPr bwMode="auto">
          <a:xfrm>
            <a:off x="0" y="1314294"/>
            <a:ext cx="8686800" cy="50738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029659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817" t="11979" r="21717" b="6076"/>
          <a:stretch/>
        </p:blipFill>
        <p:spPr bwMode="auto">
          <a:xfrm>
            <a:off x="1143000" y="406400"/>
            <a:ext cx="7086600" cy="599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66187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856" t="21626" r="11985" b="28770"/>
          <a:stretch/>
        </p:blipFill>
        <p:spPr bwMode="auto">
          <a:xfrm>
            <a:off x="0" y="838200"/>
            <a:ext cx="8868229" cy="541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8715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719" t="17361" r="22011" b="37153"/>
          <a:stretch/>
        </p:blipFill>
        <p:spPr bwMode="auto">
          <a:xfrm>
            <a:off x="29666" y="1143000"/>
            <a:ext cx="8893878"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140377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What do we do when abnormal Echo Doppler findings are picked up during screening/ health survey/ Epidemiological study: Guide lines</a:t>
            </a:r>
            <a:endParaRPr lang="en-IN" sz="3200" dirty="0"/>
          </a:p>
        </p:txBody>
      </p:sp>
      <p:sp>
        <p:nvSpPr>
          <p:cNvPr id="3" name="Content Placeholder 2"/>
          <p:cNvSpPr>
            <a:spLocks noGrp="1"/>
          </p:cNvSpPr>
          <p:nvPr>
            <p:ph idx="1"/>
          </p:nvPr>
        </p:nvSpPr>
        <p:spPr/>
        <p:txBody>
          <a:bodyPr/>
          <a:lstStyle/>
          <a:p>
            <a:r>
              <a:rPr lang="en-US" dirty="0" smtClean="0"/>
              <a:t>Definite RHD</a:t>
            </a:r>
          </a:p>
          <a:p>
            <a:r>
              <a:rPr lang="en-US" dirty="0" smtClean="0"/>
              <a:t>Borderline RHD</a:t>
            </a:r>
          </a:p>
          <a:p>
            <a:pPr lvl="1"/>
            <a:r>
              <a:rPr lang="en-US" dirty="0" smtClean="0"/>
              <a:t>Why:</a:t>
            </a:r>
          </a:p>
          <a:p>
            <a:pPr lvl="2"/>
            <a:r>
              <a:rPr lang="en-US" dirty="0" smtClean="0"/>
              <a:t>In endemic areas, even in absence of past ARF, echo features of RHD call for secondary  prophylaxis against rheumatic fever, as prevention of repeated attacks of ARF can protect the individual from severe / continuing valve damage and is cost effective</a:t>
            </a:r>
            <a:endParaRPr lang="en-IN" dirty="0"/>
          </a:p>
        </p:txBody>
      </p:sp>
    </p:spTree>
    <p:extLst>
      <p:ext uri="{BB962C8B-B14F-4D97-AF65-F5344CB8AC3E}">
        <p14:creationId xmlns:p14="http://schemas.microsoft.com/office/powerpoint/2010/main" xmlns="" val="4960551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8414" t="15129" r="24227" b="47569"/>
          <a:stretch/>
        </p:blipFill>
        <p:spPr bwMode="auto">
          <a:xfrm>
            <a:off x="457200" y="304800"/>
            <a:ext cx="8253717" cy="63270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15466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346" t="24008" r="23268" b="10715"/>
          <a:stretch/>
        </p:blipFill>
        <p:spPr bwMode="auto">
          <a:xfrm>
            <a:off x="152400" y="0"/>
            <a:ext cx="8396514" cy="66591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746897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359" t="17262" r="30614" b="30555"/>
          <a:stretch/>
        </p:blipFill>
        <p:spPr bwMode="auto">
          <a:xfrm>
            <a:off x="152400" y="914400"/>
            <a:ext cx="8872750"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394399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 Streptococcal Vaccines</a:t>
            </a:r>
            <a:endParaRPr lang="en-IN" dirty="0"/>
          </a:p>
        </p:txBody>
      </p:sp>
      <p:sp>
        <p:nvSpPr>
          <p:cNvPr id="3" name="Content Placeholder 2"/>
          <p:cNvSpPr>
            <a:spLocks noGrp="1"/>
          </p:cNvSpPr>
          <p:nvPr>
            <p:ph idx="1"/>
          </p:nvPr>
        </p:nvSpPr>
        <p:spPr/>
        <p:txBody>
          <a:bodyPr>
            <a:normAutofit/>
          </a:bodyPr>
          <a:lstStyle/>
          <a:p>
            <a:pPr marL="0" indent="0">
              <a:buNone/>
            </a:pPr>
            <a:r>
              <a:rPr lang="en-US" dirty="0" smtClean="0"/>
              <a:t>For mass primary prophylaxis against GABHS</a:t>
            </a:r>
          </a:p>
          <a:p>
            <a:r>
              <a:rPr lang="en-US" dirty="0" smtClean="0"/>
              <a:t>Target Antigen: M-Protein</a:t>
            </a:r>
          </a:p>
          <a:p>
            <a:pPr lvl="1"/>
            <a:r>
              <a:rPr lang="en-US" dirty="0" smtClean="0"/>
              <a:t>Type specific: N-Terminal region</a:t>
            </a:r>
          </a:p>
          <a:p>
            <a:pPr lvl="2"/>
            <a:r>
              <a:rPr lang="en-US" dirty="0" smtClean="0"/>
              <a:t>Protects against specific serotype</a:t>
            </a:r>
          </a:p>
          <a:p>
            <a:pPr lvl="2"/>
            <a:r>
              <a:rPr lang="en-US" dirty="0" smtClean="0"/>
              <a:t>Devoid of homology with human myocardial tissue</a:t>
            </a:r>
          </a:p>
          <a:p>
            <a:pPr lvl="2"/>
            <a:r>
              <a:rPr lang="en-US" dirty="0" smtClean="0"/>
              <a:t>Need polyvalent vaccine to cover all possible serological groups</a:t>
            </a:r>
          </a:p>
          <a:p>
            <a:pPr lvl="1"/>
            <a:r>
              <a:rPr lang="en-US" dirty="0" err="1" smtClean="0"/>
              <a:t>Carboxy</a:t>
            </a:r>
            <a:r>
              <a:rPr lang="en-US" dirty="0" smtClean="0"/>
              <a:t> terminal region( highly conserved): Protects against multiple serological groups</a:t>
            </a:r>
          </a:p>
          <a:p>
            <a:pPr lvl="2"/>
            <a:r>
              <a:rPr lang="en-US" dirty="0" smtClean="0"/>
              <a:t>Cross reaction with human tissue uncertain</a:t>
            </a:r>
            <a:endParaRPr lang="en-IN" dirty="0"/>
          </a:p>
        </p:txBody>
      </p:sp>
    </p:spTree>
    <p:extLst>
      <p:ext uri="{BB962C8B-B14F-4D97-AF65-F5344CB8AC3E}">
        <p14:creationId xmlns:p14="http://schemas.microsoft.com/office/powerpoint/2010/main" xmlns="" val="15250801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 Streptococcal vaccines</a:t>
            </a:r>
            <a:endParaRPr lang="en-IN" dirty="0"/>
          </a:p>
        </p:txBody>
      </p:sp>
      <p:sp>
        <p:nvSpPr>
          <p:cNvPr id="3" name="Content Placeholder 2"/>
          <p:cNvSpPr>
            <a:spLocks noGrp="1"/>
          </p:cNvSpPr>
          <p:nvPr>
            <p:ph idx="1"/>
          </p:nvPr>
        </p:nvSpPr>
        <p:spPr/>
        <p:txBody>
          <a:bodyPr/>
          <a:lstStyle/>
          <a:p>
            <a:pPr marL="0" indent="0">
              <a:buNone/>
            </a:pPr>
            <a:r>
              <a:rPr lang="en-US" dirty="0" smtClean="0"/>
              <a:t>Vaccine using Non M protein moieties</a:t>
            </a:r>
          </a:p>
          <a:p>
            <a:r>
              <a:rPr lang="en-US" dirty="0" smtClean="0"/>
              <a:t>Streptococcal C5a peptidase( similar antigen in several serotypes)</a:t>
            </a:r>
          </a:p>
          <a:p>
            <a:pPr lvl="1"/>
            <a:r>
              <a:rPr lang="en-US" dirty="0" smtClean="0"/>
              <a:t>Low risk of cross reactivity with human tissue</a:t>
            </a:r>
          </a:p>
          <a:p>
            <a:pPr lvl="1"/>
            <a:r>
              <a:rPr lang="en-US" dirty="0" smtClean="0"/>
              <a:t>Protects against several M </a:t>
            </a:r>
            <a:r>
              <a:rPr lang="en-US" dirty="0" err="1" smtClean="0"/>
              <a:t>sero</a:t>
            </a:r>
            <a:r>
              <a:rPr lang="en-US" dirty="0" smtClean="0"/>
              <a:t> types</a:t>
            </a:r>
          </a:p>
          <a:p>
            <a:r>
              <a:rPr lang="en-US" dirty="0" smtClean="0"/>
              <a:t>Streptococcal extra cellular protease vaccine using strep. Pyrogenic exotoxin</a:t>
            </a:r>
            <a:endParaRPr lang="en-IN" dirty="0"/>
          </a:p>
        </p:txBody>
      </p:sp>
    </p:spTree>
    <p:extLst>
      <p:ext uri="{BB962C8B-B14F-4D97-AF65-F5344CB8AC3E}">
        <p14:creationId xmlns:p14="http://schemas.microsoft.com/office/powerpoint/2010/main" xmlns="" val="28942968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37" y="2967335"/>
            <a:ext cx="6521530" cy="1569660"/>
          </a:xfrm>
          <a:prstGeom prst="rect">
            <a:avLst/>
          </a:prstGeom>
          <a:noFill/>
        </p:spPr>
        <p:txBody>
          <a:bodyPr wrap="none" lIns="91440" tIns="45720" rIns="91440" bIns="45720">
            <a:spAutoFit/>
          </a:bodyPr>
          <a:lstStyle/>
          <a:p>
            <a:pPr algn="ctr"/>
            <a:r>
              <a:rPr lang="en-US" sz="5400" b="1" dirty="0">
                <a:ln w="1905"/>
                <a:gradFill>
                  <a:gsLst>
                    <a:gs pos="0">
                      <a:srgbClr val="A5C249">
                        <a:shade val="20000"/>
                        <a:satMod val="200000"/>
                      </a:srgbClr>
                    </a:gs>
                    <a:gs pos="78000">
                      <a:srgbClr val="A5C249">
                        <a:tint val="90000"/>
                        <a:shade val="89000"/>
                        <a:satMod val="220000"/>
                      </a:srgbClr>
                    </a:gs>
                    <a:gs pos="100000">
                      <a:srgbClr val="A5C249">
                        <a:tint val="12000"/>
                        <a:satMod val="255000"/>
                      </a:srgbClr>
                    </a:gs>
                  </a:gsLst>
                  <a:lin ang="5400000"/>
                </a:gradFill>
                <a:effectLst>
                  <a:innerShdw blurRad="69850" dist="43180" dir="5400000">
                    <a:srgbClr val="000000">
                      <a:alpha val="65000"/>
                    </a:srgbClr>
                  </a:innerShdw>
                </a:effectLst>
              </a:rPr>
              <a:t> </a:t>
            </a:r>
            <a:r>
              <a:rPr lang="en-US" sz="9600" b="1" dirty="0">
                <a:ln w="1905"/>
                <a:gradFill>
                  <a:gsLst>
                    <a:gs pos="0">
                      <a:srgbClr val="A5C249">
                        <a:shade val="20000"/>
                        <a:satMod val="200000"/>
                      </a:srgbClr>
                    </a:gs>
                    <a:gs pos="78000">
                      <a:srgbClr val="A5C249">
                        <a:tint val="90000"/>
                        <a:shade val="89000"/>
                        <a:satMod val="220000"/>
                      </a:srgbClr>
                    </a:gs>
                    <a:gs pos="100000">
                      <a:srgbClr val="A5C249">
                        <a:tint val="12000"/>
                        <a:satMod val="255000"/>
                      </a:srgbClr>
                    </a:gs>
                  </a:gsLst>
                  <a:lin ang="5400000"/>
                </a:gradFill>
                <a:effectLst>
                  <a:innerShdw blurRad="69850" dist="43180" dir="5400000">
                    <a:srgbClr val="000000">
                      <a:alpha val="65000"/>
                    </a:srgbClr>
                  </a:innerShdw>
                </a:effectLst>
              </a:rPr>
              <a:t>Thank You</a:t>
            </a:r>
          </a:p>
        </p:txBody>
      </p:sp>
    </p:spTree>
    <p:extLst>
      <p:ext uri="{BB962C8B-B14F-4D97-AF65-F5344CB8AC3E}">
        <p14:creationId xmlns:p14="http://schemas.microsoft.com/office/powerpoint/2010/main" xmlns="" val="13262952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Aschoff</a:t>
            </a:r>
            <a:r>
              <a:rPr lang="en-US" dirty="0" smtClean="0"/>
              <a:t> Bodies</a:t>
            </a:r>
            <a:endParaRPr lang="en-IN" dirty="0"/>
          </a:p>
        </p:txBody>
      </p:sp>
      <p:sp>
        <p:nvSpPr>
          <p:cNvPr id="3" name="Content Placeholder 2"/>
          <p:cNvSpPr>
            <a:spLocks noGrp="1"/>
          </p:cNvSpPr>
          <p:nvPr>
            <p:ph idx="1"/>
          </p:nvPr>
        </p:nvSpPr>
        <p:spPr/>
        <p:txBody>
          <a:bodyPr>
            <a:normAutofit fontScale="92500" lnSpcReduction="20000"/>
          </a:bodyPr>
          <a:lstStyle/>
          <a:p>
            <a:r>
              <a:rPr lang="en-US" dirty="0" smtClean="0"/>
              <a:t>Pathognomonic of RF</a:t>
            </a:r>
          </a:p>
          <a:p>
            <a:r>
              <a:rPr lang="en-US" dirty="0" err="1" smtClean="0"/>
              <a:t>Perivacular</a:t>
            </a:r>
            <a:r>
              <a:rPr lang="en-US" dirty="0" smtClean="0"/>
              <a:t> </a:t>
            </a:r>
            <a:r>
              <a:rPr lang="en-US" dirty="0" err="1" smtClean="0"/>
              <a:t>granulamatous</a:t>
            </a:r>
            <a:r>
              <a:rPr lang="en-US" dirty="0" smtClean="0"/>
              <a:t> lesion less than 1 mm size</a:t>
            </a:r>
          </a:p>
          <a:p>
            <a:pPr lvl="1"/>
            <a:r>
              <a:rPr lang="en-US" dirty="0" smtClean="0"/>
              <a:t>Central area of necrosis surrounded by </a:t>
            </a:r>
            <a:r>
              <a:rPr lang="en-US" dirty="0" err="1" smtClean="0"/>
              <a:t>histiocytes</a:t>
            </a:r>
            <a:r>
              <a:rPr lang="en-US" dirty="0" smtClean="0"/>
              <a:t> variably described as </a:t>
            </a:r>
            <a:r>
              <a:rPr lang="en-US" dirty="0" err="1" smtClean="0"/>
              <a:t>Anitschkow</a:t>
            </a:r>
            <a:r>
              <a:rPr lang="en-US" dirty="0" smtClean="0"/>
              <a:t> cells/ </a:t>
            </a:r>
            <a:r>
              <a:rPr lang="en-US" dirty="0" err="1" smtClean="0"/>
              <a:t>Aschoff</a:t>
            </a:r>
            <a:r>
              <a:rPr lang="en-US" dirty="0" smtClean="0"/>
              <a:t> cells with basophilic cytoplasm with a clear vesicular nucleus with chromatin condensation: (mesenchymal origin)</a:t>
            </a:r>
          </a:p>
          <a:p>
            <a:pPr lvl="2"/>
            <a:r>
              <a:rPr lang="en-US" dirty="0" smtClean="0"/>
              <a:t>Transverse  section: Owl’s eye</a:t>
            </a:r>
          </a:p>
          <a:p>
            <a:pPr lvl="2"/>
            <a:r>
              <a:rPr lang="en-US" dirty="0" smtClean="0"/>
              <a:t>Longitudinal </a:t>
            </a:r>
            <a:r>
              <a:rPr lang="en-US" dirty="0" err="1" smtClean="0"/>
              <a:t>sectioon</a:t>
            </a:r>
            <a:r>
              <a:rPr lang="en-US" dirty="0" smtClean="0"/>
              <a:t>: caterpillar</a:t>
            </a:r>
          </a:p>
          <a:p>
            <a:r>
              <a:rPr lang="en-US" dirty="0" smtClean="0"/>
              <a:t>Evolves over a period of time from 2 weeks of </a:t>
            </a:r>
            <a:r>
              <a:rPr lang="en-US" dirty="0" err="1" smtClean="0"/>
              <a:t>of</a:t>
            </a:r>
            <a:r>
              <a:rPr lang="en-US" dirty="0" smtClean="0"/>
              <a:t> onset of  </a:t>
            </a:r>
            <a:r>
              <a:rPr lang="en-US" dirty="0" err="1" smtClean="0"/>
              <a:t>carditis</a:t>
            </a:r>
            <a:r>
              <a:rPr lang="en-US" dirty="0" smtClean="0"/>
              <a:t>  as exudative phase  followed by the granulomatous stage lasting 1 to 6 months and may persist as fibrotic stage for variable duration</a:t>
            </a:r>
          </a:p>
          <a:p>
            <a:r>
              <a:rPr lang="en-US" dirty="0" smtClean="0"/>
              <a:t>Not a useful marker of active </a:t>
            </a:r>
            <a:r>
              <a:rPr lang="en-US" dirty="0" err="1" smtClean="0"/>
              <a:t>carditis</a:t>
            </a:r>
            <a:endParaRPr lang="en-IN" dirty="0"/>
          </a:p>
        </p:txBody>
      </p:sp>
    </p:spTree>
    <p:extLst>
      <p:ext uri="{BB962C8B-B14F-4D97-AF65-F5344CB8AC3E}">
        <p14:creationId xmlns:p14="http://schemas.microsoft.com/office/powerpoint/2010/main" xmlns="" val="22266880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ARF: Endocarditis</a:t>
            </a:r>
            <a:endParaRPr lang="en-IN" dirty="0"/>
          </a:p>
        </p:txBody>
      </p:sp>
      <p:sp>
        <p:nvSpPr>
          <p:cNvPr id="3" name="Content Placeholder 2"/>
          <p:cNvSpPr>
            <a:spLocks noGrp="1"/>
          </p:cNvSpPr>
          <p:nvPr>
            <p:ph idx="1"/>
          </p:nvPr>
        </p:nvSpPr>
        <p:spPr/>
        <p:txBody>
          <a:bodyPr/>
          <a:lstStyle/>
          <a:p>
            <a:r>
              <a:rPr lang="en-US" dirty="0" smtClean="0"/>
              <a:t>Most frequent and clinically significant complication</a:t>
            </a:r>
          </a:p>
          <a:p>
            <a:r>
              <a:rPr lang="en-US" dirty="0" smtClean="0"/>
              <a:t>Valves show small 1-2 mm  fibrinous </a:t>
            </a:r>
            <a:r>
              <a:rPr lang="en-US" dirty="0" err="1" smtClean="0"/>
              <a:t>verrucuos</a:t>
            </a:r>
            <a:r>
              <a:rPr lang="en-US" dirty="0" smtClean="0"/>
              <a:t> </a:t>
            </a:r>
            <a:r>
              <a:rPr lang="en-US" dirty="0" err="1" smtClean="0"/>
              <a:t>vegetations</a:t>
            </a:r>
            <a:r>
              <a:rPr lang="en-US" dirty="0" smtClean="0"/>
              <a:t> on atrial surface of MV &amp; ventricular surface of aortic valve</a:t>
            </a:r>
          </a:p>
          <a:p>
            <a:r>
              <a:rPr lang="en-IN" dirty="0" smtClean="0"/>
              <a:t>Leads </a:t>
            </a:r>
            <a:r>
              <a:rPr lang="en-IN" dirty="0"/>
              <a:t>to chronic rheumatic </a:t>
            </a:r>
            <a:r>
              <a:rPr lang="en-IN" dirty="0" err="1"/>
              <a:t>valvulitis</a:t>
            </a:r>
            <a:r>
              <a:rPr lang="en-IN" dirty="0"/>
              <a:t> with fibrotic thickening and fusion of valve leaflets</a:t>
            </a:r>
          </a:p>
          <a:p>
            <a:r>
              <a:rPr lang="en-US" dirty="0" smtClean="0"/>
              <a:t>Typically leads to valve dysfunction and MR .</a:t>
            </a:r>
          </a:p>
          <a:p>
            <a:endParaRPr lang="en-IN" dirty="0"/>
          </a:p>
        </p:txBody>
      </p:sp>
    </p:spTree>
    <p:extLst>
      <p:ext uri="{BB962C8B-B14F-4D97-AF65-F5344CB8AC3E}">
        <p14:creationId xmlns:p14="http://schemas.microsoft.com/office/powerpoint/2010/main" xmlns="" val="4007702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ARF: Preceding Streptococcal infection</a:t>
            </a:r>
            <a:endParaRPr lang="en-IN" dirty="0"/>
          </a:p>
        </p:txBody>
      </p:sp>
      <p:sp>
        <p:nvSpPr>
          <p:cNvPr id="3" name="Content Placeholder 2"/>
          <p:cNvSpPr>
            <a:spLocks noGrp="1"/>
          </p:cNvSpPr>
          <p:nvPr>
            <p:ph idx="1"/>
          </p:nvPr>
        </p:nvSpPr>
        <p:spPr/>
        <p:txBody>
          <a:bodyPr>
            <a:normAutofit/>
          </a:bodyPr>
          <a:lstStyle/>
          <a:p>
            <a:r>
              <a:rPr lang="en-US" dirty="0" smtClean="0"/>
              <a:t>As Str. Sore throat precedes ARF by at least 2 weeks</a:t>
            </a:r>
          </a:p>
          <a:p>
            <a:pPr marL="0" indent="0">
              <a:buNone/>
            </a:pPr>
            <a:r>
              <a:rPr lang="en-US" dirty="0" smtClean="0"/>
              <a:t>   Str. Sore throat may be missed</a:t>
            </a:r>
          </a:p>
          <a:p>
            <a:r>
              <a:rPr lang="en-US" dirty="0" smtClean="0"/>
              <a:t>Str. Sore throat with </a:t>
            </a:r>
            <a:r>
              <a:rPr lang="en-US" dirty="0" err="1" smtClean="0"/>
              <a:t>rheumatogenic</a:t>
            </a:r>
            <a:r>
              <a:rPr lang="en-US" dirty="0" smtClean="0"/>
              <a:t> strains in the community/ school/ army camps should alert one to ARF(ARF incidence as high as  3%)</a:t>
            </a:r>
          </a:p>
          <a:p>
            <a:r>
              <a:rPr lang="en-US" dirty="0" smtClean="0"/>
              <a:t>Str. Infection often needs serology as throat culture may be sterile/ residency without infection(carrier).</a:t>
            </a:r>
          </a:p>
          <a:p>
            <a:r>
              <a:rPr lang="en-US" dirty="0" smtClean="0"/>
              <a:t>Carrier state is not associated with risk of ARF in absence of infection</a:t>
            </a:r>
            <a:endParaRPr lang="en-IN" dirty="0"/>
          </a:p>
        </p:txBody>
      </p:sp>
    </p:spTree>
    <p:extLst>
      <p:ext uri="{BB962C8B-B14F-4D97-AF65-F5344CB8AC3E}">
        <p14:creationId xmlns:p14="http://schemas.microsoft.com/office/powerpoint/2010/main" xmlns="" val="42931716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841" t="16951" r="18107" b="11359"/>
          <a:stretch/>
        </p:blipFill>
        <p:spPr bwMode="auto">
          <a:xfrm>
            <a:off x="890732" y="609600"/>
            <a:ext cx="7683500" cy="5244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114547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 Streptococcal vaccines</a:t>
            </a:r>
            <a:endParaRPr lang="en-IN" dirty="0"/>
          </a:p>
        </p:txBody>
      </p:sp>
      <p:sp>
        <p:nvSpPr>
          <p:cNvPr id="3" name="Content Placeholder 2"/>
          <p:cNvSpPr>
            <a:spLocks noGrp="1"/>
          </p:cNvSpPr>
          <p:nvPr>
            <p:ph idx="1"/>
          </p:nvPr>
        </p:nvSpPr>
        <p:spPr/>
        <p:txBody>
          <a:bodyPr/>
          <a:lstStyle/>
          <a:p>
            <a:pPr marL="0" indent="0">
              <a:buNone/>
            </a:pPr>
            <a:r>
              <a:rPr lang="en-US" dirty="0" smtClean="0"/>
              <a:t>Vaccine using Non M protein moieties</a:t>
            </a:r>
          </a:p>
          <a:p>
            <a:r>
              <a:rPr lang="en-US" dirty="0" smtClean="0"/>
              <a:t>Streptococcal C5a peptidase( similar antigen in several serotypes)</a:t>
            </a:r>
          </a:p>
          <a:p>
            <a:pPr lvl="1"/>
            <a:r>
              <a:rPr lang="en-US" dirty="0" smtClean="0"/>
              <a:t>Low risk of cross reactivity with human tissue</a:t>
            </a:r>
          </a:p>
          <a:p>
            <a:pPr lvl="1"/>
            <a:r>
              <a:rPr lang="en-US" dirty="0" smtClean="0"/>
              <a:t>Protects against several M </a:t>
            </a:r>
            <a:r>
              <a:rPr lang="en-US" dirty="0" err="1" smtClean="0"/>
              <a:t>sero</a:t>
            </a:r>
            <a:r>
              <a:rPr lang="en-US" dirty="0" smtClean="0"/>
              <a:t> types</a:t>
            </a:r>
          </a:p>
          <a:p>
            <a:r>
              <a:rPr lang="en-US" dirty="0" smtClean="0"/>
              <a:t>Streptococcal extra cellular protease vaccine using strep. Pyrogenic exotoxin</a:t>
            </a:r>
            <a:endParaRPr lang="en-IN" dirty="0"/>
          </a:p>
        </p:txBody>
      </p:sp>
    </p:spTree>
    <p:extLst>
      <p:ext uri="{BB962C8B-B14F-4D97-AF65-F5344CB8AC3E}">
        <p14:creationId xmlns:p14="http://schemas.microsoft.com/office/powerpoint/2010/main" xmlns="" val="22657449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spTree>
    <p:extLst>
      <p:ext uri="{BB962C8B-B14F-4D97-AF65-F5344CB8AC3E}">
        <p14:creationId xmlns:p14="http://schemas.microsoft.com/office/powerpoint/2010/main" xmlns="" val="23357305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spTree>
    <p:extLst>
      <p:ext uri="{BB962C8B-B14F-4D97-AF65-F5344CB8AC3E}">
        <p14:creationId xmlns:p14="http://schemas.microsoft.com/office/powerpoint/2010/main" xmlns="" val="25763220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32796" t="20833" r="15666" b="16667"/>
          <a:stretch>
            <a:fillRect/>
          </a:stretch>
        </p:blipFill>
        <p:spPr bwMode="auto">
          <a:xfrm>
            <a:off x="0" y="0"/>
            <a:ext cx="8940800" cy="6096000"/>
          </a:xfrm>
          <a:prstGeom prst="rect">
            <a:avLst/>
          </a:prstGeom>
          <a:noFill/>
          <a:ln w="9525">
            <a:noFill/>
            <a:miter lim="800000"/>
            <a:headEnd/>
            <a:tailEnd/>
          </a:ln>
          <a:effectLst/>
        </p:spPr>
      </p:pic>
    </p:spTree>
    <p:extLst>
      <p:ext uri="{BB962C8B-B14F-4D97-AF65-F5344CB8AC3E}">
        <p14:creationId xmlns:p14="http://schemas.microsoft.com/office/powerpoint/2010/main" xmlns="" val="2632547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 features of </a:t>
            </a:r>
            <a:r>
              <a:rPr lang="en-US" dirty="0" err="1" smtClean="0"/>
              <a:t>Valvulitis</a:t>
            </a:r>
            <a:r>
              <a:rPr lang="en-US" dirty="0" smtClean="0"/>
              <a:t>: MV</a:t>
            </a:r>
            <a:endParaRPr lang="en-IN" dirty="0"/>
          </a:p>
        </p:txBody>
      </p:sp>
      <p:sp>
        <p:nvSpPr>
          <p:cNvPr id="3" name="Content Placeholder 2"/>
          <p:cNvSpPr>
            <a:spLocks noGrp="1"/>
          </p:cNvSpPr>
          <p:nvPr>
            <p:ph idx="1"/>
          </p:nvPr>
        </p:nvSpPr>
        <p:spPr/>
        <p:txBody>
          <a:bodyPr/>
          <a:lstStyle/>
          <a:p>
            <a:r>
              <a:rPr lang="en-US" dirty="0" smtClean="0"/>
              <a:t>Annular dilatation</a:t>
            </a:r>
          </a:p>
          <a:p>
            <a:r>
              <a:rPr lang="en-US" dirty="0" smtClean="0"/>
              <a:t>Chordal elongation</a:t>
            </a:r>
          </a:p>
          <a:p>
            <a:r>
              <a:rPr lang="en-US" dirty="0" smtClean="0"/>
              <a:t>AML prolapse only of the </a:t>
            </a:r>
            <a:r>
              <a:rPr lang="en-US" dirty="0" err="1" smtClean="0"/>
              <a:t>coapting</a:t>
            </a:r>
            <a:r>
              <a:rPr lang="en-US" dirty="0" smtClean="0"/>
              <a:t> portion of leaflet  </a:t>
            </a:r>
          </a:p>
          <a:p>
            <a:r>
              <a:rPr lang="en-US" dirty="0" smtClean="0"/>
              <a:t>Posteriorly directed Mitral incompetence jet with Mac </a:t>
            </a:r>
            <a:r>
              <a:rPr lang="en-US" dirty="0" err="1" smtClean="0"/>
              <a:t>Callum’s</a:t>
            </a:r>
            <a:r>
              <a:rPr lang="en-US" dirty="0" smtClean="0"/>
              <a:t> patch</a:t>
            </a:r>
          </a:p>
          <a:p>
            <a:r>
              <a:rPr lang="en-US" dirty="0" smtClean="0"/>
              <a:t>Focal nodular thickening of leaflet margins: verrucous </a:t>
            </a:r>
            <a:r>
              <a:rPr lang="en-US" smtClean="0"/>
              <a:t>vegetations</a:t>
            </a:r>
            <a:endParaRPr lang="en-IN" dirty="0"/>
          </a:p>
        </p:txBody>
      </p:sp>
    </p:spTree>
    <p:extLst>
      <p:ext uri="{BB962C8B-B14F-4D97-AF65-F5344CB8AC3E}">
        <p14:creationId xmlns:p14="http://schemas.microsoft.com/office/powerpoint/2010/main" xmlns="" val="37715546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Doppler Features of MR/ AR</a:t>
            </a:r>
            <a:endParaRPr lang="en-IN" dirty="0"/>
          </a:p>
        </p:txBody>
      </p:sp>
      <p:sp>
        <p:nvSpPr>
          <p:cNvPr id="3" name="Content Placeholder 2"/>
          <p:cNvSpPr>
            <a:spLocks noGrp="1"/>
          </p:cNvSpPr>
          <p:nvPr>
            <p:ph idx="1"/>
          </p:nvPr>
        </p:nvSpPr>
        <p:spPr/>
        <p:txBody>
          <a:bodyPr/>
          <a:lstStyle/>
          <a:p>
            <a:r>
              <a:rPr lang="en-US" dirty="0" smtClean="0"/>
              <a:t>Posteriorly directed jet</a:t>
            </a:r>
          </a:p>
          <a:p>
            <a:r>
              <a:rPr lang="en-US" dirty="0" err="1" smtClean="0"/>
              <a:t>Holosystolic</a:t>
            </a:r>
            <a:endParaRPr lang="en-US" dirty="0" smtClean="0"/>
          </a:p>
          <a:p>
            <a:r>
              <a:rPr lang="en-US" dirty="0" smtClean="0"/>
              <a:t>Mosaic pattern</a:t>
            </a:r>
          </a:p>
          <a:p>
            <a:r>
              <a:rPr lang="en-US" dirty="0" smtClean="0"/>
              <a:t>At least 3 cm depth</a:t>
            </a:r>
          </a:p>
          <a:p>
            <a:r>
              <a:rPr lang="en-US" dirty="0" smtClean="0"/>
              <a:t>Two orthogonal views</a:t>
            </a:r>
            <a:endParaRPr lang="en-IN" dirty="0"/>
          </a:p>
        </p:txBody>
      </p:sp>
    </p:spTree>
    <p:extLst>
      <p:ext uri="{BB962C8B-B14F-4D97-AF65-F5344CB8AC3E}">
        <p14:creationId xmlns:p14="http://schemas.microsoft.com/office/powerpoint/2010/main" xmlns="" val="35471001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4313" t="14237" r="13617" b="21353"/>
          <a:stretch/>
        </p:blipFill>
        <p:spPr bwMode="auto">
          <a:xfrm>
            <a:off x="1676400" y="1295400"/>
            <a:ext cx="5473700" cy="4711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177213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092" t="18254" r="20463" b="17858"/>
          <a:stretch/>
        </p:blipFill>
        <p:spPr bwMode="auto">
          <a:xfrm>
            <a:off x="228600" y="381000"/>
            <a:ext cx="8621486" cy="548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348103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UCOMP_1994\Desktop\jat\54 a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485775"/>
            <a:ext cx="8077200" cy="58864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086952" y="162609"/>
            <a:ext cx="4919295" cy="646331"/>
          </a:xfrm>
          <a:prstGeom prst="rect">
            <a:avLst/>
          </a:prstGeom>
          <a:noFill/>
        </p:spPr>
        <p:txBody>
          <a:bodyPr wrap="none" rtlCol="0">
            <a:spAutoFit/>
          </a:bodyPr>
          <a:lstStyle/>
          <a:p>
            <a:r>
              <a:rPr lang="en-US" sz="3600" dirty="0">
                <a:solidFill>
                  <a:prstClr val="black"/>
                </a:solidFill>
              </a:rPr>
              <a:t>Streptococcus Pyogenes</a:t>
            </a:r>
            <a:endParaRPr lang="en-IN" sz="3600" dirty="0">
              <a:solidFill>
                <a:prstClr val="black"/>
              </a:solidFill>
            </a:endParaRPr>
          </a:p>
        </p:txBody>
      </p:sp>
    </p:spTree>
    <p:extLst>
      <p:ext uri="{BB962C8B-B14F-4D97-AF65-F5344CB8AC3E}">
        <p14:creationId xmlns:p14="http://schemas.microsoft.com/office/powerpoint/2010/main" xmlns="" val="2764573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ARF: Susceptibility</a:t>
            </a:r>
            <a:endParaRPr lang="en-IN" dirty="0"/>
          </a:p>
        </p:txBody>
      </p:sp>
      <p:sp>
        <p:nvSpPr>
          <p:cNvPr id="3" name="Content Placeholder 2"/>
          <p:cNvSpPr>
            <a:spLocks noGrp="1"/>
          </p:cNvSpPr>
          <p:nvPr>
            <p:ph idx="1"/>
          </p:nvPr>
        </p:nvSpPr>
        <p:spPr/>
        <p:txBody>
          <a:bodyPr/>
          <a:lstStyle/>
          <a:p>
            <a:pPr marL="0" indent="0">
              <a:buNone/>
            </a:pPr>
            <a:r>
              <a:rPr lang="en-US" b="1" dirty="0" smtClean="0"/>
              <a:t>Host Factors</a:t>
            </a:r>
          </a:p>
          <a:p>
            <a:r>
              <a:rPr lang="en-US" dirty="0" smtClean="0"/>
              <a:t>Racial characteristics: Maoris in NZ, Samoans in </a:t>
            </a:r>
            <a:r>
              <a:rPr lang="en-US" dirty="0" err="1" smtClean="0"/>
              <a:t>Hawai</a:t>
            </a:r>
            <a:r>
              <a:rPr lang="en-US" dirty="0" smtClean="0"/>
              <a:t>, pacific Islanders, </a:t>
            </a:r>
            <a:r>
              <a:rPr lang="en-US" dirty="0" err="1" smtClean="0"/>
              <a:t>indeginous</a:t>
            </a:r>
            <a:r>
              <a:rPr lang="en-US" dirty="0" smtClean="0"/>
              <a:t> pop. in Australia</a:t>
            </a:r>
          </a:p>
          <a:p>
            <a:r>
              <a:rPr lang="en-US" dirty="0" smtClean="0"/>
              <a:t>Familial/ genetic susceptibility: HLA DR3, DR4, DQw2, B cell alloantigen D8/17</a:t>
            </a:r>
          </a:p>
          <a:p>
            <a:r>
              <a:rPr lang="en-US" dirty="0" smtClean="0"/>
              <a:t>Individual variability in antibody response to the GABHS infection</a:t>
            </a:r>
          </a:p>
          <a:p>
            <a:r>
              <a:rPr lang="en-US" dirty="0" smtClean="0"/>
              <a:t>Past H/O ARF</a:t>
            </a:r>
          </a:p>
          <a:p>
            <a:r>
              <a:rPr lang="en-US" dirty="0" smtClean="0"/>
              <a:t>Age group 5-15 years</a:t>
            </a:r>
            <a:endParaRPr lang="en-IN" dirty="0"/>
          </a:p>
        </p:txBody>
      </p:sp>
    </p:spTree>
    <p:extLst>
      <p:ext uri="{BB962C8B-B14F-4D97-AF65-F5344CB8AC3E}">
        <p14:creationId xmlns:p14="http://schemas.microsoft.com/office/powerpoint/2010/main" xmlns="" val="882365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ARF: Susceptibility</a:t>
            </a:r>
            <a:endParaRPr lang="en-IN" dirty="0"/>
          </a:p>
        </p:txBody>
      </p:sp>
      <p:sp>
        <p:nvSpPr>
          <p:cNvPr id="3" name="Content Placeholder 2"/>
          <p:cNvSpPr>
            <a:spLocks noGrp="1"/>
          </p:cNvSpPr>
          <p:nvPr>
            <p:ph idx="1"/>
          </p:nvPr>
        </p:nvSpPr>
        <p:spPr/>
        <p:txBody>
          <a:bodyPr/>
          <a:lstStyle/>
          <a:p>
            <a:pPr marL="0" indent="0">
              <a:buNone/>
            </a:pPr>
            <a:r>
              <a:rPr lang="en-US" sz="3600" dirty="0" smtClean="0"/>
              <a:t>Attributes of GABHS</a:t>
            </a:r>
          </a:p>
          <a:p>
            <a:r>
              <a:rPr lang="en-US" dirty="0" smtClean="0"/>
              <a:t>GABHS M serotypes 1,3,5,6,14,18,19,24,27,29</a:t>
            </a:r>
          </a:p>
          <a:p>
            <a:pPr lvl="1"/>
            <a:r>
              <a:rPr lang="en-US" dirty="0" smtClean="0"/>
              <a:t>Not associated with M 2,4,28</a:t>
            </a:r>
          </a:p>
          <a:p>
            <a:r>
              <a:rPr lang="en-US" dirty="0" smtClean="0"/>
              <a:t>Only throat infection/ pharyngitis</a:t>
            </a:r>
          </a:p>
          <a:p>
            <a:r>
              <a:rPr lang="en-US" dirty="0" smtClean="0"/>
              <a:t>Strains rich in M protein induce marked immune response and probably share epitopes with human tissue</a:t>
            </a:r>
          </a:p>
          <a:p>
            <a:r>
              <a:rPr lang="en-US" dirty="0" smtClean="0"/>
              <a:t>Recently, mucoid producing strains  were found to be more </a:t>
            </a:r>
            <a:r>
              <a:rPr lang="en-US" dirty="0" err="1" smtClean="0"/>
              <a:t>rheumatogenic</a:t>
            </a:r>
            <a:endParaRPr lang="en-US" dirty="0" smtClean="0"/>
          </a:p>
          <a:p>
            <a:endParaRPr lang="en-US" dirty="0"/>
          </a:p>
          <a:p>
            <a:pPr marL="0" indent="0">
              <a:buNone/>
            </a:pPr>
            <a:endParaRPr lang="en-IN" dirty="0"/>
          </a:p>
        </p:txBody>
      </p:sp>
    </p:spTree>
    <p:extLst>
      <p:ext uri="{BB962C8B-B14F-4D97-AF65-F5344CB8AC3E}">
        <p14:creationId xmlns:p14="http://schemas.microsoft.com/office/powerpoint/2010/main" xmlns="" val="177801469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2714</Words>
  <Application>Microsoft Office PowerPoint</Application>
  <PresentationFormat>On-screen Show (4:3)</PresentationFormat>
  <Paragraphs>278</Paragraphs>
  <Slides>79</Slides>
  <Notes>8</Notes>
  <HiddenSlides>0</HiddenSlides>
  <MMClips>0</MMClips>
  <ScaleCrop>false</ScaleCrop>
  <HeadingPairs>
    <vt:vector size="4" baseType="variant">
      <vt:variant>
        <vt:lpstr>Theme</vt:lpstr>
      </vt:variant>
      <vt:variant>
        <vt:i4>3</vt:i4>
      </vt:variant>
      <vt:variant>
        <vt:lpstr>Slide Titles</vt:lpstr>
      </vt:variant>
      <vt:variant>
        <vt:i4>79</vt:i4>
      </vt:variant>
    </vt:vector>
  </HeadingPairs>
  <TitlesOfParts>
    <vt:vector size="82" baseType="lpstr">
      <vt:lpstr>Office Theme</vt:lpstr>
      <vt:lpstr>6_Flow</vt:lpstr>
      <vt:lpstr>Flow</vt:lpstr>
      <vt:lpstr>Rheumatic Fever: Current Status</vt:lpstr>
      <vt:lpstr>Rheumatic Fever: Current Status</vt:lpstr>
      <vt:lpstr>Epidemiology of group A streptococci, rheumatic fever and rheumatic heart disease </vt:lpstr>
      <vt:lpstr>Acute Rheumatic Fever : Epidemiology</vt:lpstr>
      <vt:lpstr>Slide 5</vt:lpstr>
      <vt:lpstr>Slide 6</vt:lpstr>
      <vt:lpstr>ARF: Preceding Streptococcal infection</vt:lpstr>
      <vt:lpstr>ARF: Susceptibility</vt:lpstr>
      <vt:lpstr>ARF: Susceptibility</vt:lpstr>
      <vt:lpstr>Group A Streptococci: Cell wall Components of Clinical Interest</vt:lpstr>
      <vt:lpstr>Group A streptococcal Antigens &amp; Antibody titres</vt:lpstr>
      <vt:lpstr>Slide 12</vt:lpstr>
      <vt:lpstr>Diagnosis of GABHS pharyngitis</vt:lpstr>
      <vt:lpstr>Slide 14</vt:lpstr>
      <vt:lpstr>Mechanism of Valve Damage</vt:lpstr>
      <vt:lpstr>Pathology of Human Tissue Involvement</vt:lpstr>
      <vt:lpstr>Cardiac Involvement</vt:lpstr>
      <vt:lpstr>Valve Involvement</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Electrocardiographic Changes: </vt:lpstr>
      <vt:lpstr>Resurgence of RF in US:1985-1995: 327 cases: some highlights</vt:lpstr>
      <vt:lpstr>Resurgence of RF in US: Clinical: 327 cases</vt:lpstr>
      <vt:lpstr>Resurgence of RF in US:1985-1995 Role of Echo Doppler</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Indian Study on Rheumatic Fever</vt:lpstr>
      <vt:lpstr>Slide 49</vt:lpstr>
      <vt:lpstr>Slide 50</vt:lpstr>
      <vt:lpstr>Slide 51</vt:lpstr>
      <vt:lpstr>Slide 52</vt:lpstr>
      <vt:lpstr>Slide 53</vt:lpstr>
      <vt:lpstr>Slide 54</vt:lpstr>
      <vt:lpstr>Rheumatic Fever: Secondary Prophylaxis</vt:lpstr>
      <vt:lpstr>Slide 56</vt:lpstr>
      <vt:lpstr>Slide 57</vt:lpstr>
      <vt:lpstr>Slide 58</vt:lpstr>
      <vt:lpstr>Slide 59</vt:lpstr>
      <vt:lpstr>Slide 60</vt:lpstr>
      <vt:lpstr>What do we do when abnormal Echo Doppler findings are picked up during screening/ health survey/ Epidemiological study: Guide lines</vt:lpstr>
      <vt:lpstr>Slide 62</vt:lpstr>
      <vt:lpstr>Slide 63</vt:lpstr>
      <vt:lpstr>Slide 64</vt:lpstr>
      <vt:lpstr>Anti Streptococcal Vaccines</vt:lpstr>
      <vt:lpstr>Anti Streptococcal vaccines</vt:lpstr>
      <vt:lpstr>Slide 67</vt:lpstr>
      <vt:lpstr>Aschoff Bodies</vt:lpstr>
      <vt:lpstr>ARF: Endocarditis</vt:lpstr>
      <vt:lpstr>Slide 70</vt:lpstr>
      <vt:lpstr>Anti Streptococcal vaccines</vt:lpstr>
      <vt:lpstr>Slide 72</vt:lpstr>
      <vt:lpstr>Slide 73</vt:lpstr>
      <vt:lpstr>Slide 74</vt:lpstr>
      <vt:lpstr>Echo features of Valvulitis: MV</vt:lpstr>
      <vt:lpstr>Doppler Features of MR/ AR</vt:lpstr>
      <vt:lpstr>Slide 77</vt:lpstr>
      <vt:lpstr>Slide 78</vt:lpstr>
      <vt:lpstr>Slide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Jaganmohan</dc:creator>
  <cp:lastModifiedBy>Babu</cp:lastModifiedBy>
  <cp:revision>14</cp:revision>
  <dcterms:created xsi:type="dcterms:W3CDTF">2016-03-03T10:11:41Z</dcterms:created>
  <dcterms:modified xsi:type="dcterms:W3CDTF">2016-03-04T09:27:19Z</dcterms:modified>
</cp:coreProperties>
</file>